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64" r:id="rId2"/>
    <p:sldId id="276" r:id="rId3"/>
    <p:sldId id="271" r:id="rId4"/>
    <p:sldId id="262" r:id="rId5"/>
    <p:sldId id="263" r:id="rId6"/>
    <p:sldId id="267" r:id="rId7"/>
    <p:sldId id="266" r:id="rId8"/>
    <p:sldId id="273" r:id="rId9"/>
    <p:sldId id="268" r:id="rId10"/>
    <p:sldId id="272" r:id="rId11"/>
    <p:sldId id="270" r:id="rId12"/>
    <p:sldId id="269" r:id="rId13"/>
    <p:sldId id="275" r:id="rId14"/>
    <p:sldId id="274" r:id="rId15"/>
    <p:sldId id="265" r:id="rId16"/>
  </p:sldIdLst>
  <p:sldSz cx="9144000" cy="6858000" type="screen4x3"/>
  <p:notesSz cx="6797675" cy="9926638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16">
          <p15:clr>
            <a:srgbClr val="A4A3A4"/>
          </p15:clr>
        </p15:guide>
        <p15:guide id="2" pos="9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f.idinger@astgasse.net" initials="j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8BF"/>
    <a:srgbClr val="F8C4BE"/>
    <a:srgbClr val="A9DBF9"/>
    <a:srgbClr val="66FF33"/>
    <a:srgbClr val="CCFFFF"/>
    <a:srgbClr val="E7FBFD"/>
    <a:srgbClr val="FEE5D2"/>
    <a:srgbClr val="F4E784"/>
    <a:srgbClr val="F9C91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7" autoAdjust="0"/>
    <p:restoredTop sz="94598" autoAdjust="0"/>
  </p:normalViewPr>
  <p:slideViewPr>
    <p:cSldViewPr>
      <p:cViewPr varScale="1">
        <p:scale>
          <a:sx n="53" d="100"/>
          <a:sy n="53" d="100"/>
        </p:scale>
        <p:origin x="84" y="258"/>
      </p:cViewPr>
      <p:guideLst>
        <p:guide orient="horz" pos="3216"/>
        <p:guide pos="9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8B43B-BD99-4F34-BC46-EB04286467E6}" type="datetimeFigureOut">
              <a:rPr lang="de-AT" smtClean="0"/>
              <a:pPr/>
              <a:t>21.11.2023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651B5-EE34-4E8D-9228-DF293DE866BA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86824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F7A36-AB2E-4C1F-92B4-DA72FA69AF09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3F689-294F-44FB-8B4D-C8F045EB1F7B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F5DDC-B355-43C9-8099-04485F43CA4B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1ED03-9478-45BC-A8D1-E71E9A50C338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1ED25-3091-45C7-A57C-CF33E9F0B71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8FAF3-CD66-43C6-ABB2-37EFCAF64A4D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7D0A6-B434-4EBF-ADE2-79B0867CE024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7ECCF-7E69-4CF8-8482-928C3ABEC1F2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55867-B7FC-46DB-A904-DFD911834124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A0739-1B6E-40BD-AAE5-3040B0D9FF52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3305C-1D74-4346-A58D-7D9F4D93D249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/>
              <a:t>Klicken Sie, um die Formate des Vorlagentextes zu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+mn-lt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+mn-lt"/>
              </a:defRPr>
            </a:lvl1pPr>
          </a:lstStyle>
          <a:p>
            <a:pPr>
              <a:defRPr/>
            </a:pPr>
            <a:fld id="{67EAE8D1-6AE3-45AA-96D1-4AE5A2589F56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3"/>
          <p:cNvSpPr txBox="1">
            <a:spLocks noChangeArrowheads="1"/>
          </p:cNvSpPr>
          <p:nvPr/>
        </p:nvSpPr>
        <p:spPr bwMode="auto">
          <a:xfrm>
            <a:off x="4552950" y="2776276"/>
            <a:ext cx="4227439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4000" b="1" dirty="0">
                <a:solidFill>
                  <a:srgbClr val="FBB441"/>
                </a:solidFill>
              </a:rPr>
              <a:t>REIFEPRÜFUNG</a:t>
            </a:r>
            <a:endParaRPr lang="de-DE" sz="4000" dirty="0">
              <a:solidFill>
                <a:srgbClr val="FBB441"/>
              </a:solidFill>
            </a:endParaRPr>
          </a:p>
          <a:p>
            <a:pPr algn="r"/>
            <a:r>
              <a:rPr lang="de-DE" sz="2000" b="1" dirty="0"/>
              <a:t>Zusammenfassung</a:t>
            </a:r>
          </a:p>
          <a:p>
            <a:pPr algn="r"/>
            <a:r>
              <a:rPr lang="de-DE" dirty="0"/>
              <a:t>Version 23/24, Stand 20.11.2023</a:t>
            </a:r>
            <a:endParaRPr lang="de-AT" dirty="0"/>
          </a:p>
        </p:txBody>
      </p:sp>
      <p:pic>
        <p:nvPicPr>
          <p:cNvPr id="13314" name="Picture 5" descr="fassade oran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76700"/>
            <a:ext cx="845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6" descr="Picker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990600"/>
            <a:ext cx="19050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95536" y="4941168"/>
            <a:ext cx="8208912" cy="1080120"/>
          </a:xfrm>
          <a:prstGeom prst="rect">
            <a:avLst/>
          </a:prstGeom>
          <a:solidFill>
            <a:srgbClr val="FEFECA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95288" y="3681028"/>
            <a:ext cx="8223426" cy="576064"/>
          </a:xfrm>
          <a:prstGeom prst="rect">
            <a:avLst/>
          </a:prstGeom>
          <a:solidFill>
            <a:schemeClr val="tx2">
              <a:lumMod val="65000"/>
              <a:lumOff val="35000"/>
              <a:alpha val="29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95536" y="980728"/>
            <a:ext cx="8208912" cy="2016224"/>
          </a:xfrm>
          <a:prstGeom prst="rect">
            <a:avLst/>
          </a:prstGeom>
          <a:solidFill>
            <a:srgbClr val="FEDEB8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0484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8" y="381000"/>
            <a:ext cx="8208962" cy="381000"/>
          </a:xfrm>
          <a:solidFill>
            <a:srgbClr val="FF9933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 eaLnBrk="1" hangingPunct="1"/>
            <a:r>
              <a:rPr lang="de-AT" sz="2000" dirty="0">
                <a:solidFill>
                  <a:schemeClr val="tx1"/>
                </a:solidFill>
                <a:latin typeface="Arial" charset="0"/>
              </a:rPr>
              <a:t>ABSCHLUSS DER 8. KLASSE</a:t>
            </a:r>
            <a:endParaRPr lang="de-DE" sz="20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0485" name="Picture 6" descr="Brief logo 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381000"/>
            <a:ext cx="203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525038" y="795086"/>
            <a:ext cx="792088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381000" algn="l"/>
              </a:tabLst>
            </a:pPr>
            <a:endParaRPr lang="de-DE" b="1" dirty="0"/>
          </a:p>
          <a:p>
            <a:pPr>
              <a:tabLst>
                <a:tab pos="381000" algn="l"/>
              </a:tabLst>
            </a:pPr>
            <a:r>
              <a:rPr lang="de-DE" sz="1800" b="1" dirty="0"/>
              <a:t>Zwei „Nicht genügend“</a:t>
            </a:r>
          </a:p>
          <a:p>
            <a:pPr>
              <a:tabLst>
                <a:tab pos="381000" algn="l"/>
              </a:tabLst>
            </a:pPr>
            <a:endParaRPr lang="de-DE" sz="1800" b="1" dirty="0"/>
          </a:p>
          <a:p>
            <a:pPr marL="266700">
              <a:tabLst>
                <a:tab pos="381000" algn="l"/>
              </a:tabLst>
            </a:pPr>
            <a:r>
              <a:rPr lang="de-DE" sz="1800"/>
              <a:t>Beide Wiederholungsprüfungen </a:t>
            </a:r>
            <a:r>
              <a:rPr lang="de-DE" sz="1800" dirty="0"/>
              <a:t>im Herbst</a:t>
            </a:r>
          </a:p>
          <a:p>
            <a:pPr marL="266700">
              <a:tabLst>
                <a:tab pos="381000" algn="l"/>
              </a:tabLst>
            </a:pPr>
            <a:endParaRPr lang="de-DE" sz="1800" dirty="0"/>
          </a:p>
          <a:p>
            <a:pPr marL="723900" lvl="1">
              <a:buFont typeface="Arial" pitchFamily="34" charset="0"/>
              <a:buChar char="•"/>
              <a:tabLst>
                <a:tab pos="381000" algn="l"/>
              </a:tabLst>
            </a:pPr>
            <a:r>
              <a:rPr lang="de-DE" sz="1800" dirty="0"/>
              <a:t>Beide bestanden &gt; Matura zum 1. Nebentermin</a:t>
            </a:r>
          </a:p>
          <a:p>
            <a:pPr marL="723900" lvl="1">
              <a:buFont typeface="Arial" pitchFamily="34" charset="0"/>
              <a:buChar char="•"/>
              <a:tabLst>
                <a:tab pos="381000" algn="l"/>
              </a:tabLst>
            </a:pPr>
            <a:r>
              <a:rPr lang="de-DE" sz="1800" dirty="0"/>
              <a:t>Nur eine oder keine bestanden &gt; </a:t>
            </a:r>
            <a:r>
              <a:rPr lang="de-DE" sz="1800" dirty="0">
                <a:solidFill>
                  <a:srgbClr val="FF0000"/>
                </a:solidFill>
              </a:rPr>
              <a:t>Wiederholung der 8. Klasse</a:t>
            </a:r>
          </a:p>
          <a:p>
            <a:pPr marL="0" lvl="1">
              <a:tabLst>
                <a:tab pos="381000" algn="l"/>
              </a:tabLst>
            </a:pPr>
            <a:endParaRPr lang="de-DE" sz="1800" b="1" dirty="0">
              <a:solidFill>
                <a:srgbClr val="000000"/>
              </a:solidFill>
            </a:endParaRPr>
          </a:p>
          <a:p>
            <a:pPr marL="0" lvl="1">
              <a:tabLst>
                <a:tab pos="381000" algn="l"/>
              </a:tabLst>
            </a:pPr>
            <a:endParaRPr lang="de-DE" sz="1800" b="1" dirty="0">
              <a:solidFill>
                <a:srgbClr val="000000"/>
              </a:solidFill>
            </a:endParaRPr>
          </a:p>
          <a:p>
            <a:pPr marL="0" lvl="1">
              <a:tabLst>
                <a:tab pos="381000" algn="l"/>
              </a:tabLst>
            </a:pPr>
            <a:endParaRPr lang="de-DE" sz="1800" b="1" dirty="0">
              <a:solidFill>
                <a:srgbClr val="000000"/>
              </a:solidFill>
            </a:endParaRPr>
          </a:p>
          <a:p>
            <a:pPr marL="0" lvl="1">
              <a:tabLst>
                <a:tab pos="381000" algn="l"/>
              </a:tabLst>
            </a:pPr>
            <a:endParaRPr lang="de-DE" sz="1800" b="1" dirty="0">
              <a:solidFill>
                <a:srgbClr val="000000"/>
              </a:solidFill>
            </a:endParaRPr>
          </a:p>
          <a:p>
            <a:pPr marL="0" lvl="1">
              <a:tabLst>
                <a:tab pos="381000" algn="l"/>
              </a:tabLst>
            </a:pPr>
            <a:r>
              <a:rPr lang="de-DE" sz="1800" b="1" dirty="0">
                <a:solidFill>
                  <a:srgbClr val="000000"/>
                </a:solidFill>
              </a:rPr>
              <a:t>Drei „Nicht genügend“ </a:t>
            </a:r>
            <a:r>
              <a:rPr lang="de-DE" sz="1800" dirty="0">
                <a:solidFill>
                  <a:srgbClr val="000000"/>
                </a:solidFill>
              </a:rPr>
              <a:t>&gt; </a:t>
            </a:r>
            <a:r>
              <a:rPr lang="de-DE" sz="1800" dirty="0">
                <a:solidFill>
                  <a:srgbClr val="FF0000"/>
                </a:solidFill>
              </a:rPr>
              <a:t>Wiederholung der 8. Klasse</a:t>
            </a:r>
          </a:p>
          <a:p>
            <a:pPr marL="266700" lvl="0">
              <a:tabLst>
                <a:tab pos="381000" algn="l"/>
              </a:tabLst>
            </a:pPr>
            <a:endParaRPr lang="de-DE" sz="1800" dirty="0">
              <a:solidFill>
                <a:srgbClr val="000000"/>
              </a:solidFill>
            </a:endParaRPr>
          </a:p>
          <a:p>
            <a:pPr marL="266700" lvl="0">
              <a:tabLst>
                <a:tab pos="381000" algn="l"/>
              </a:tabLst>
            </a:pPr>
            <a:endParaRPr lang="de-DE" sz="1800" dirty="0">
              <a:solidFill>
                <a:srgbClr val="000000"/>
              </a:solidFill>
            </a:endParaRPr>
          </a:p>
          <a:p>
            <a:pPr marL="266700" lvl="0">
              <a:tabLst>
                <a:tab pos="381000" algn="l"/>
              </a:tabLst>
            </a:pPr>
            <a:endParaRPr lang="de-DE" sz="1800" dirty="0">
              <a:solidFill>
                <a:srgbClr val="000000"/>
              </a:solidFill>
            </a:endParaRPr>
          </a:p>
          <a:p>
            <a:pPr marL="266700" lvl="0">
              <a:tabLst>
                <a:tab pos="381000" algn="l"/>
              </a:tabLst>
            </a:pPr>
            <a:endParaRPr lang="de-DE" sz="1800" dirty="0">
              <a:solidFill>
                <a:srgbClr val="000000"/>
              </a:solidFill>
            </a:endParaRPr>
          </a:p>
          <a:p>
            <a:pPr marL="266700" lvl="0">
              <a:tabLst>
                <a:tab pos="381000" algn="l"/>
              </a:tabLst>
            </a:pPr>
            <a:r>
              <a:rPr lang="de-DE" sz="1800" dirty="0">
                <a:solidFill>
                  <a:srgbClr val="000000"/>
                </a:solidFill>
              </a:rPr>
              <a:t>Bei Wiederholung der 8.Klasse bleibt </a:t>
            </a:r>
            <a:br>
              <a:rPr lang="de-DE" sz="1800" dirty="0">
                <a:solidFill>
                  <a:srgbClr val="000000"/>
                </a:solidFill>
              </a:rPr>
            </a:br>
            <a:r>
              <a:rPr lang="de-DE" sz="1800" dirty="0">
                <a:solidFill>
                  <a:srgbClr val="000000"/>
                </a:solidFill>
              </a:rPr>
              <a:t>das gesamte Ergebnis der </a:t>
            </a:r>
            <a:r>
              <a:rPr lang="de-DE" sz="1800" dirty="0">
                <a:solidFill>
                  <a:srgbClr val="FF0000"/>
                </a:solidFill>
              </a:rPr>
              <a:t>VwA bestehen!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4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4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48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55576" y="3140968"/>
            <a:ext cx="7848872" cy="3312368"/>
          </a:xfrm>
          <a:prstGeom prst="rect">
            <a:avLst/>
          </a:prstGeom>
          <a:solidFill>
            <a:srgbClr val="FEFECA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9458" name="Rectangle 9"/>
          <p:cNvSpPr>
            <a:spLocks noChangeArrowheads="1"/>
          </p:cNvSpPr>
          <p:nvPr/>
        </p:nvSpPr>
        <p:spPr bwMode="auto">
          <a:xfrm>
            <a:off x="755576" y="1340768"/>
            <a:ext cx="7848872" cy="1440160"/>
          </a:xfrm>
          <a:prstGeom prst="rect">
            <a:avLst/>
          </a:prstGeom>
          <a:solidFill>
            <a:srgbClr val="D9EDE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title"/>
          </p:nvPr>
        </p:nvSpPr>
        <p:spPr>
          <a:xfrm>
            <a:off x="755576" y="685800"/>
            <a:ext cx="7855024" cy="381000"/>
          </a:xfrm>
          <a:solidFill>
            <a:srgbClr val="FF9933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 eaLnBrk="1" hangingPunct="1"/>
            <a:r>
              <a:rPr lang="de-DE" sz="2000" dirty="0">
                <a:solidFill>
                  <a:schemeClr val="tx1"/>
                </a:solidFill>
                <a:latin typeface="Arial" charset="0"/>
              </a:rPr>
              <a:t>Klausur </a:t>
            </a:r>
          </a:p>
        </p:txBody>
      </p:sp>
      <p:pic>
        <p:nvPicPr>
          <p:cNvPr id="19460" name="Picture 5" descr="Brief logo 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685800"/>
            <a:ext cx="203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755576" y="1412776"/>
            <a:ext cx="7992888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7313">
              <a:tabLst>
                <a:tab pos="711200" algn="l"/>
                <a:tab pos="812800" algn="l"/>
              </a:tabLst>
            </a:pPr>
            <a:r>
              <a:rPr lang="de-A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23. Mai 2024</a:t>
            </a:r>
            <a:r>
              <a:rPr lang="de-AT" sz="2000" dirty="0"/>
              <a:t>:  Bekanntgabe der Klausurergebnisse</a:t>
            </a:r>
          </a:p>
          <a:p>
            <a:pPr marL="87313">
              <a:tabLst>
                <a:tab pos="711200" algn="l"/>
                <a:tab pos="812800" algn="l"/>
              </a:tabLst>
            </a:pPr>
            <a:r>
              <a:rPr lang="de-AT" sz="2000" dirty="0"/>
              <a:t>Bei jedem negativen Klausurergebnis:</a:t>
            </a:r>
          </a:p>
          <a:p>
            <a:pPr marL="544513" lvl="1">
              <a:tabLst>
                <a:tab pos="711200" algn="l"/>
                <a:tab pos="812800" algn="l"/>
              </a:tabLst>
            </a:pPr>
            <a:r>
              <a:rPr lang="de-AT" sz="2000" b="1" dirty="0"/>
              <a:t>Mündliche Kompensationsprüfung </a:t>
            </a:r>
          </a:p>
          <a:p>
            <a:pPr marL="544513" lvl="1">
              <a:tabLst>
                <a:tab pos="711200" algn="l"/>
                <a:tab pos="812800" algn="l"/>
              </a:tabLst>
            </a:pPr>
            <a:r>
              <a:rPr lang="de-AT" sz="2000" dirty="0"/>
              <a:t>oder 1. Nebentermin (schriftlich)</a:t>
            </a:r>
          </a:p>
          <a:p>
            <a:pPr marL="87313">
              <a:tabLst>
                <a:tab pos="711200" algn="l"/>
                <a:tab pos="812800" algn="l"/>
              </a:tabLst>
            </a:pPr>
            <a:endParaRPr lang="de-AT" sz="2000" dirty="0"/>
          </a:p>
          <a:p>
            <a:pPr marL="87313">
              <a:tabLst>
                <a:tab pos="711200" algn="l"/>
                <a:tab pos="812800" algn="l"/>
              </a:tabLst>
            </a:pPr>
            <a:endParaRPr lang="de-AT" sz="2000" dirty="0"/>
          </a:p>
          <a:p>
            <a:pPr marL="87313">
              <a:tabLst>
                <a:tab pos="711200" algn="l"/>
                <a:tab pos="812800" algn="l"/>
              </a:tabLst>
            </a:pPr>
            <a:r>
              <a:rPr lang="de-AT" sz="2000" dirty="0"/>
              <a:t>Mündliche Kompensationsprüfung</a:t>
            </a:r>
          </a:p>
          <a:p>
            <a:pPr marL="363538">
              <a:tabLst>
                <a:tab pos="711200" algn="l"/>
                <a:tab pos="812800" algn="l"/>
              </a:tabLst>
            </a:pPr>
            <a:r>
              <a:rPr lang="de-A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23. – 25. Mai</a:t>
            </a:r>
            <a:r>
              <a:rPr lang="de-AT" sz="2000" dirty="0"/>
              <a:t>: Anmeldungen</a:t>
            </a:r>
          </a:p>
          <a:p>
            <a:pPr marL="363538">
              <a:tabLst>
                <a:tab pos="1162050" algn="l"/>
              </a:tabLst>
            </a:pPr>
            <a:r>
              <a:rPr lang="de-AT" sz="2000" dirty="0"/>
              <a:t>3. - 5. Juni 2024:</a:t>
            </a:r>
            <a:br>
              <a:rPr lang="de-AT" sz="2000" dirty="0"/>
            </a:br>
            <a:r>
              <a:rPr lang="de-AT" sz="2000" dirty="0"/>
              <a:t>	Ablegen der mündlichen  Kompensationsprüfungen</a:t>
            </a:r>
          </a:p>
          <a:p>
            <a:pPr marL="87313">
              <a:tabLst>
                <a:tab pos="711200" algn="l"/>
                <a:tab pos="812800" algn="l"/>
              </a:tabLst>
            </a:pPr>
            <a:endParaRPr lang="de-AT" sz="800" dirty="0"/>
          </a:p>
          <a:p>
            <a:pPr marL="1430338" indent="-258763">
              <a:buFont typeface="Arial" pitchFamily="34" charset="0"/>
              <a:buChar char="•"/>
              <a:tabLst>
                <a:tab pos="711200" algn="l"/>
                <a:tab pos="812800" algn="l"/>
              </a:tabLst>
            </a:pPr>
            <a:r>
              <a:rPr lang="de-AT" sz="2000" dirty="0"/>
              <a:t>Teilweise standardisiert, sonst Vorlage der Prüfung durch Prüferin bei der Bildungsdirektion!</a:t>
            </a:r>
          </a:p>
          <a:p>
            <a:pPr marL="1430338" indent="-258763">
              <a:buFont typeface="Arial" pitchFamily="34" charset="0"/>
              <a:buChar char="•"/>
              <a:tabLst>
                <a:tab pos="711200" algn="l"/>
                <a:tab pos="812800" algn="l"/>
              </a:tabLst>
            </a:pPr>
            <a:r>
              <a:rPr lang="de-AT" sz="2000" dirty="0"/>
              <a:t>30 min Vorbereitung</a:t>
            </a:r>
          </a:p>
          <a:p>
            <a:pPr marL="1430338" indent="-258763">
              <a:buFont typeface="Arial" pitchFamily="34" charset="0"/>
              <a:buChar char="•"/>
              <a:tabLst>
                <a:tab pos="711200" algn="l"/>
                <a:tab pos="812800" algn="l"/>
              </a:tabLst>
            </a:pPr>
            <a:r>
              <a:rPr lang="de-AT" sz="2000" dirty="0"/>
              <a:t>25 min Prüfung</a:t>
            </a:r>
          </a:p>
          <a:p>
            <a:pPr marL="1430338" indent="-258763">
              <a:buFont typeface="Arial" pitchFamily="34" charset="0"/>
              <a:buChar char="•"/>
              <a:tabLst>
                <a:tab pos="711200" algn="l"/>
                <a:tab pos="812800" algn="l"/>
              </a:tabLst>
            </a:pPr>
            <a:r>
              <a:rPr lang="de-AT" sz="2000" dirty="0"/>
              <a:t>Nicht öffentlich</a:t>
            </a:r>
          </a:p>
          <a:p>
            <a:pPr marL="1430338" indent="-258763">
              <a:buFont typeface="Arial" pitchFamily="34" charset="0"/>
              <a:buChar char="•"/>
              <a:tabLst>
                <a:tab pos="711200" algn="l"/>
                <a:tab pos="812800" algn="l"/>
              </a:tabLst>
            </a:pPr>
            <a:r>
              <a:rPr lang="de-AT" sz="2000" dirty="0"/>
              <a:t>Bestmögliche Note: </a:t>
            </a:r>
            <a:r>
              <a:rPr lang="de-AT" sz="2000" b="1" dirty="0"/>
              <a:t>Befriedigend</a:t>
            </a:r>
            <a:r>
              <a:rPr lang="de-AT" sz="2000" dirty="0"/>
              <a:t>!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4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4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4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4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46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15"/>
          <p:cNvSpPr>
            <a:spLocks noChangeArrowheads="1"/>
          </p:cNvSpPr>
          <p:nvPr/>
        </p:nvSpPr>
        <p:spPr bwMode="auto">
          <a:xfrm>
            <a:off x="6084168" y="4149080"/>
            <a:ext cx="2232248" cy="1800225"/>
          </a:xfrm>
          <a:prstGeom prst="rect">
            <a:avLst/>
          </a:prstGeom>
          <a:solidFill>
            <a:srgbClr val="F7D8BF"/>
          </a:solidFill>
          <a:ln w="9525">
            <a:noFill/>
            <a:miter lim="800000"/>
            <a:headEnd/>
            <a:tailEnd/>
          </a:ln>
          <a:effectLst>
            <a:outerShdw blurRad="254000" dist="38100" dir="16200000" rotWithShape="0">
              <a:prstClr val="black">
                <a:alpha val="40000"/>
              </a:prstClr>
            </a:outerShdw>
          </a:effectLst>
        </p:spPr>
        <p:txBody>
          <a:bodyPr wrap="none" anchor="ctr">
            <a:flatTx/>
          </a:bodyPr>
          <a:lstStyle/>
          <a:p>
            <a:pPr algn="ctr"/>
            <a:endParaRPr lang="de-DE" sz="2400" b="1" dirty="0"/>
          </a:p>
          <a:p>
            <a:pPr algn="ctr"/>
            <a:endParaRPr lang="de-DE" sz="2400" b="1" dirty="0">
              <a:solidFill>
                <a:schemeClr val="bg1"/>
              </a:solidFill>
            </a:endParaRPr>
          </a:p>
          <a:p>
            <a:pPr algn="ctr"/>
            <a:endParaRPr lang="de-DE" sz="2400" b="1" dirty="0">
              <a:solidFill>
                <a:schemeClr val="bg1"/>
              </a:solidFill>
            </a:endParaRPr>
          </a:p>
          <a:p>
            <a:pPr algn="ctr"/>
            <a:endParaRPr lang="de-DE" sz="2400" b="1" dirty="0">
              <a:solidFill>
                <a:schemeClr val="bg1"/>
              </a:solidFill>
            </a:endParaRPr>
          </a:p>
          <a:p>
            <a:pPr algn="ctr"/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46" name="Rectangle 10"/>
          <p:cNvSpPr>
            <a:spLocks noChangeArrowheads="1"/>
          </p:cNvSpPr>
          <p:nvPr/>
        </p:nvSpPr>
        <p:spPr bwMode="auto">
          <a:xfrm>
            <a:off x="6084168" y="2204864"/>
            <a:ext cx="2232248" cy="1584573"/>
          </a:xfrm>
          <a:prstGeom prst="rect">
            <a:avLst/>
          </a:prstGeom>
          <a:solidFill>
            <a:srgbClr val="A9DBF9"/>
          </a:solidFill>
          <a:ln w="9525">
            <a:noFill/>
            <a:miter lim="800000"/>
            <a:headEnd/>
            <a:tailEnd/>
          </a:ln>
          <a:effectLst>
            <a:outerShdw blurRad="4826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anchor="ctr">
            <a:flatTx/>
          </a:bodyPr>
          <a:lstStyle/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>
              <a:solidFill>
                <a:schemeClr val="bg1"/>
              </a:solidFill>
            </a:endParaRPr>
          </a:p>
          <a:p>
            <a:pPr algn="ctr"/>
            <a:endParaRPr lang="de-DE" sz="2400" b="1" dirty="0">
              <a:solidFill>
                <a:schemeClr val="bg1"/>
              </a:solidFill>
            </a:endParaRPr>
          </a:p>
          <a:p>
            <a:pPr algn="ctr"/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6084168" y="332656"/>
            <a:ext cx="2232248" cy="158345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blurRad="2921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>
            <a:flatTx/>
          </a:bodyPr>
          <a:lstStyle/>
          <a:p>
            <a:pPr algn="ctr"/>
            <a:endParaRPr lang="de-DE" sz="2400" b="1" dirty="0">
              <a:solidFill>
                <a:schemeClr val="bg1"/>
              </a:solidFill>
            </a:endParaRPr>
          </a:p>
          <a:p>
            <a:pPr algn="ctr"/>
            <a:endParaRPr lang="de-DE" sz="2400" b="1" dirty="0">
              <a:solidFill>
                <a:schemeClr val="bg1"/>
              </a:solidFill>
            </a:endParaRPr>
          </a:p>
          <a:p>
            <a:pPr algn="ctr"/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96875" y="260350"/>
            <a:ext cx="82073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AT" b="1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39551" y="333375"/>
            <a:ext cx="5256585" cy="158273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blurRad="2921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>
            <a:flatTx/>
          </a:bodyPr>
          <a:lstStyle/>
          <a:p>
            <a:pPr algn="r"/>
            <a:r>
              <a:rPr lang="de-DE" sz="2400" b="1" dirty="0"/>
              <a:t>HAUPTTERMIN</a:t>
            </a:r>
          </a:p>
          <a:p>
            <a:pPr algn="ctr"/>
            <a:endParaRPr lang="de-DE" sz="2400" b="1" dirty="0">
              <a:solidFill>
                <a:schemeClr val="bg1"/>
              </a:solidFill>
            </a:endParaRPr>
          </a:p>
          <a:p>
            <a:pPr algn="ctr"/>
            <a:endParaRPr lang="de-DE" sz="2400" b="1" dirty="0">
              <a:solidFill>
                <a:schemeClr val="bg1"/>
              </a:solidFill>
            </a:endParaRPr>
          </a:p>
          <a:p>
            <a:pPr algn="ctr"/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55650" y="980728"/>
            <a:ext cx="1800225" cy="7925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b="1" dirty="0"/>
              <a:t>KLAUSUR</a:t>
            </a:r>
          </a:p>
          <a:p>
            <a:pPr algn="ctr"/>
            <a:r>
              <a:rPr lang="de-DE" b="1" dirty="0"/>
              <a:t>schriftlich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348038" y="981075"/>
            <a:ext cx="2089150" cy="7921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b="1" dirty="0"/>
              <a:t>KOMPENSATIONS</a:t>
            </a:r>
          </a:p>
          <a:p>
            <a:pPr algn="ctr"/>
            <a:r>
              <a:rPr lang="de-DE" b="1" dirty="0"/>
              <a:t>PRÜFUNG I</a:t>
            </a:r>
          </a:p>
          <a:p>
            <a:pPr algn="ctr"/>
            <a:r>
              <a:rPr lang="de-DE" sz="1000" dirty="0"/>
              <a:t>Bestmögliche Note: Befriedigend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300192" y="1052736"/>
            <a:ext cx="1800225" cy="7925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b="1" dirty="0"/>
              <a:t>MÜNDLICHE</a:t>
            </a:r>
          </a:p>
          <a:p>
            <a:pPr algn="ctr"/>
            <a:r>
              <a:rPr lang="de-DE" b="1" dirty="0"/>
              <a:t>REIFEPRÜFUNG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96875" y="2420938"/>
            <a:ext cx="82073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AT" b="1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683569" y="2204864"/>
            <a:ext cx="5112568" cy="1584573"/>
          </a:xfrm>
          <a:prstGeom prst="rect">
            <a:avLst/>
          </a:prstGeom>
          <a:solidFill>
            <a:srgbClr val="A9DBF9"/>
          </a:solidFill>
          <a:ln w="9525">
            <a:noFill/>
            <a:miter lim="800000"/>
            <a:headEnd/>
            <a:tailEnd/>
          </a:ln>
          <a:effectLst>
            <a:outerShdw blurRad="4826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anchor="ctr">
            <a:flatTx/>
          </a:bodyPr>
          <a:lstStyle/>
          <a:p>
            <a:pPr algn="ctr"/>
            <a:endParaRPr lang="de-DE" sz="2400" b="1" dirty="0"/>
          </a:p>
          <a:p>
            <a:pPr algn="r"/>
            <a:r>
              <a:rPr lang="de-DE" sz="2400" b="1" dirty="0"/>
              <a:t>HERBSTTERMIN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>
              <a:solidFill>
                <a:schemeClr val="bg1"/>
              </a:solidFill>
            </a:endParaRPr>
          </a:p>
          <a:p>
            <a:pPr algn="ctr"/>
            <a:endParaRPr lang="de-DE" sz="2400" b="1" dirty="0">
              <a:solidFill>
                <a:schemeClr val="bg1"/>
              </a:solidFill>
            </a:endParaRPr>
          </a:p>
          <a:p>
            <a:pPr algn="ctr"/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755576" y="2924944"/>
            <a:ext cx="1800225" cy="79248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b="1" dirty="0"/>
              <a:t>KLAUSUR</a:t>
            </a:r>
          </a:p>
          <a:p>
            <a:pPr algn="ctr"/>
            <a:r>
              <a:rPr lang="de-DE" b="1" dirty="0"/>
              <a:t>schriftlich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3419872" y="2924944"/>
            <a:ext cx="2089150" cy="7921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b="1" dirty="0"/>
              <a:t>KOMPENSATIONS</a:t>
            </a:r>
          </a:p>
          <a:p>
            <a:pPr algn="ctr"/>
            <a:r>
              <a:rPr lang="de-DE" b="1" dirty="0"/>
              <a:t>PRÜFUNG II</a:t>
            </a:r>
          </a:p>
          <a:p>
            <a:pPr lvl="0" algn="ctr"/>
            <a:r>
              <a:rPr lang="de-DE" sz="1000" dirty="0">
                <a:solidFill>
                  <a:srgbClr val="000000"/>
                </a:solidFill>
              </a:rPr>
              <a:t>Bestmögliche Note: Befriedigend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6300192" y="2924944"/>
            <a:ext cx="1800225" cy="79248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b="1"/>
              <a:t>MÜNDLICHE</a:t>
            </a:r>
          </a:p>
          <a:p>
            <a:pPr algn="ctr"/>
            <a:r>
              <a:rPr lang="de-DE" b="1"/>
              <a:t>REIFEPRÜFUNG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396230" y="4293542"/>
            <a:ext cx="82073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AT" b="1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683569" y="4149080"/>
            <a:ext cx="5112567" cy="1800225"/>
          </a:xfrm>
          <a:prstGeom prst="rect">
            <a:avLst/>
          </a:prstGeom>
          <a:solidFill>
            <a:srgbClr val="F7D8BF"/>
          </a:solidFill>
          <a:ln w="9525">
            <a:noFill/>
            <a:miter lim="800000"/>
            <a:headEnd/>
            <a:tailEnd/>
          </a:ln>
          <a:effectLst>
            <a:outerShdw blurRad="254000" dist="38100" dir="16200000" rotWithShape="0">
              <a:prstClr val="black">
                <a:alpha val="40000"/>
              </a:prstClr>
            </a:outerShdw>
          </a:effectLst>
        </p:spPr>
        <p:txBody>
          <a:bodyPr wrap="none" anchor="ctr">
            <a:flatTx/>
          </a:bodyPr>
          <a:lstStyle/>
          <a:p>
            <a:pPr algn="ctr"/>
            <a:endParaRPr lang="de-DE" sz="2400" b="1" dirty="0"/>
          </a:p>
          <a:p>
            <a:pPr algn="r"/>
            <a:r>
              <a:rPr lang="de-DE" sz="2400" b="1" dirty="0"/>
              <a:t>FRÜHJAHRSTERMIN</a:t>
            </a:r>
          </a:p>
          <a:p>
            <a:pPr algn="ctr"/>
            <a:endParaRPr lang="de-DE" sz="2400" b="1" dirty="0">
              <a:solidFill>
                <a:schemeClr val="bg1"/>
              </a:solidFill>
            </a:endParaRPr>
          </a:p>
          <a:p>
            <a:pPr algn="ctr"/>
            <a:endParaRPr lang="de-DE" sz="2400" b="1" dirty="0">
              <a:solidFill>
                <a:schemeClr val="bg1"/>
              </a:solidFill>
            </a:endParaRPr>
          </a:p>
          <a:p>
            <a:pPr algn="ctr"/>
            <a:endParaRPr lang="de-DE" sz="2400" b="1" dirty="0">
              <a:solidFill>
                <a:schemeClr val="bg1"/>
              </a:solidFill>
            </a:endParaRPr>
          </a:p>
          <a:p>
            <a:pPr algn="ctr"/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755005" y="4941168"/>
            <a:ext cx="1800225" cy="792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b="1" dirty="0"/>
              <a:t>KLAUSUR</a:t>
            </a:r>
          </a:p>
          <a:p>
            <a:pPr algn="ctr"/>
            <a:r>
              <a:rPr lang="de-DE" b="1" dirty="0"/>
              <a:t>schriftlich</a:t>
            </a: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3347393" y="4941242"/>
            <a:ext cx="2089150" cy="7921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b="1" dirty="0"/>
              <a:t>KOMPENSATIONS</a:t>
            </a:r>
          </a:p>
          <a:p>
            <a:pPr algn="ctr"/>
            <a:r>
              <a:rPr lang="de-DE" b="1" dirty="0"/>
              <a:t>PRÜFUNG III</a:t>
            </a:r>
          </a:p>
          <a:p>
            <a:pPr lvl="0" algn="ctr"/>
            <a:r>
              <a:rPr lang="de-DE" sz="1000" dirty="0">
                <a:solidFill>
                  <a:srgbClr val="000000"/>
                </a:solidFill>
              </a:rPr>
              <a:t>Bestmögliche Note: Befriedigend</a:t>
            </a: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6300192" y="4941168"/>
            <a:ext cx="1800225" cy="792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b="1" dirty="0"/>
              <a:t>MÜNDLICHE</a:t>
            </a:r>
          </a:p>
          <a:p>
            <a:pPr algn="ctr"/>
            <a:r>
              <a:rPr lang="de-DE" b="1" dirty="0"/>
              <a:t>REIFEPRÜFUNG</a:t>
            </a:r>
          </a:p>
        </p:txBody>
      </p:sp>
      <p:sp>
        <p:nvSpPr>
          <p:cNvPr id="18" name="AutoShape 19"/>
          <p:cNvSpPr>
            <a:spLocks noChangeArrowheads="1"/>
          </p:cNvSpPr>
          <p:nvPr/>
        </p:nvSpPr>
        <p:spPr bwMode="auto">
          <a:xfrm>
            <a:off x="323850" y="6264547"/>
            <a:ext cx="1800225" cy="404813"/>
          </a:xfrm>
          <a:prstGeom prst="rightArrow">
            <a:avLst>
              <a:gd name="adj1" fmla="val 50000"/>
              <a:gd name="adj2" fmla="val 111176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/>
          </a:p>
        </p:txBody>
      </p:sp>
      <p:sp>
        <p:nvSpPr>
          <p:cNvPr id="21" name="AutoShape 22"/>
          <p:cNvSpPr>
            <a:spLocks noChangeArrowheads="1"/>
          </p:cNvSpPr>
          <p:nvPr/>
        </p:nvSpPr>
        <p:spPr bwMode="auto">
          <a:xfrm>
            <a:off x="2413000" y="1339850"/>
            <a:ext cx="1079500" cy="258763"/>
          </a:xfrm>
          <a:prstGeom prst="rightArrow">
            <a:avLst>
              <a:gd name="adj1" fmla="val 50000"/>
              <a:gd name="adj2" fmla="val 104294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 b="1"/>
          </a:p>
        </p:txBody>
      </p:sp>
      <p:sp>
        <p:nvSpPr>
          <p:cNvPr id="23" name="AutoShape 24"/>
          <p:cNvSpPr>
            <a:spLocks noChangeArrowheads="1"/>
          </p:cNvSpPr>
          <p:nvPr/>
        </p:nvSpPr>
        <p:spPr bwMode="auto">
          <a:xfrm rot="5400000">
            <a:off x="922338" y="2182813"/>
            <a:ext cx="1223962" cy="258762"/>
          </a:xfrm>
          <a:prstGeom prst="rightArrow">
            <a:avLst>
              <a:gd name="adj1" fmla="val 50000"/>
              <a:gd name="adj2" fmla="val 118252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 b="1"/>
          </a:p>
        </p:txBody>
      </p:sp>
      <p:sp>
        <p:nvSpPr>
          <p:cNvPr id="25" name="AutoShape 26"/>
          <p:cNvSpPr>
            <a:spLocks noChangeArrowheads="1"/>
          </p:cNvSpPr>
          <p:nvPr/>
        </p:nvSpPr>
        <p:spPr bwMode="auto">
          <a:xfrm>
            <a:off x="2413000" y="3429000"/>
            <a:ext cx="1079500" cy="258763"/>
          </a:xfrm>
          <a:prstGeom prst="rightArrow">
            <a:avLst>
              <a:gd name="adj1" fmla="val 50000"/>
              <a:gd name="adj2" fmla="val 104294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 b="1"/>
          </a:p>
        </p:txBody>
      </p:sp>
      <p:sp>
        <p:nvSpPr>
          <p:cNvPr id="28" name="AutoShape 29"/>
          <p:cNvSpPr>
            <a:spLocks noChangeArrowheads="1"/>
          </p:cNvSpPr>
          <p:nvPr/>
        </p:nvSpPr>
        <p:spPr bwMode="auto">
          <a:xfrm>
            <a:off x="2412355" y="5374630"/>
            <a:ext cx="1079500" cy="258762"/>
          </a:xfrm>
          <a:prstGeom prst="rightArrow">
            <a:avLst>
              <a:gd name="adj1" fmla="val 50000"/>
              <a:gd name="adj2" fmla="val 104295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 b="1"/>
          </a:p>
        </p:txBody>
      </p:sp>
      <p:sp>
        <p:nvSpPr>
          <p:cNvPr id="30" name="AutoShape 31"/>
          <p:cNvSpPr>
            <a:spLocks noChangeArrowheads="1"/>
          </p:cNvSpPr>
          <p:nvPr/>
        </p:nvSpPr>
        <p:spPr bwMode="auto">
          <a:xfrm rot="5400000">
            <a:off x="921048" y="4055616"/>
            <a:ext cx="1223962" cy="258762"/>
          </a:xfrm>
          <a:prstGeom prst="rightArrow">
            <a:avLst>
              <a:gd name="adj1" fmla="val 50000"/>
              <a:gd name="adj2" fmla="val 118252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 b="1"/>
          </a:p>
        </p:txBody>
      </p:sp>
      <p:sp>
        <p:nvSpPr>
          <p:cNvPr id="31" name="AutoShape 32"/>
          <p:cNvSpPr>
            <a:spLocks noChangeArrowheads="1"/>
          </p:cNvSpPr>
          <p:nvPr/>
        </p:nvSpPr>
        <p:spPr bwMode="auto">
          <a:xfrm rot="9000000">
            <a:off x="1476375" y="2276475"/>
            <a:ext cx="2376488" cy="223838"/>
          </a:xfrm>
          <a:prstGeom prst="rightArrow">
            <a:avLst>
              <a:gd name="adj1" fmla="val 50000"/>
              <a:gd name="adj2" fmla="val 265425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 b="1"/>
          </a:p>
        </p:txBody>
      </p:sp>
      <p:sp>
        <p:nvSpPr>
          <p:cNvPr id="32" name="AutoShape 33"/>
          <p:cNvSpPr>
            <a:spLocks noChangeArrowheads="1"/>
          </p:cNvSpPr>
          <p:nvPr/>
        </p:nvSpPr>
        <p:spPr bwMode="auto">
          <a:xfrm rot="9000000">
            <a:off x="1588444" y="4152144"/>
            <a:ext cx="2376488" cy="223837"/>
          </a:xfrm>
          <a:prstGeom prst="rightArrow">
            <a:avLst>
              <a:gd name="adj1" fmla="val 50000"/>
              <a:gd name="adj2" fmla="val 265426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 b="1"/>
          </a:p>
        </p:txBody>
      </p:sp>
      <p:sp>
        <p:nvSpPr>
          <p:cNvPr id="33" name="AutoShape 34"/>
          <p:cNvSpPr>
            <a:spLocks noChangeArrowheads="1"/>
          </p:cNvSpPr>
          <p:nvPr/>
        </p:nvSpPr>
        <p:spPr bwMode="auto">
          <a:xfrm rot="5400000">
            <a:off x="6538913" y="2182813"/>
            <a:ext cx="1223962" cy="258762"/>
          </a:xfrm>
          <a:prstGeom prst="rightArrow">
            <a:avLst>
              <a:gd name="adj1" fmla="val 50000"/>
              <a:gd name="adj2" fmla="val 118252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 b="1"/>
          </a:p>
        </p:txBody>
      </p:sp>
      <p:sp>
        <p:nvSpPr>
          <p:cNvPr id="34" name="AutoShape 35"/>
          <p:cNvSpPr>
            <a:spLocks noChangeArrowheads="1"/>
          </p:cNvSpPr>
          <p:nvPr/>
        </p:nvSpPr>
        <p:spPr bwMode="auto">
          <a:xfrm rot="5400000">
            <a:off x="6537672" y="4127624"/>
            <a:ext cx="1223962" cy="258762"/>
          </a:xfrm>
          <a:prstGeom prst="rightArrow">
            <a:avLst>
              <a:gd name="adj1" fmla="val 50000"/>
              <a:gd name="adj2" fmla="val 118252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 b="1"/>
          </a:p>
        </p:txBody>
      </p:sp>
      <p:sp>
        <p:nvSpPr>
          <p:cNvPr id="35" name="Text Box 36"/>
          <p:cNvSpPr txBox="1">
            <a:spLocks noChangeArrowheads="1"/>
          </p:cNvSpPr>
          <p:nvPr/>
        </p:nvSpPr>
        <p:spPr bwMode="auto">
          <a:xfrm>
            <a:off x="611188" y="6308725"/>
            <a:ext cx="92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negativ</a:t>
            </a:r>
          </a:p>
        </p:txBody>
      </p:sp>
      <p:sp>
        <p:nvSpPr>
          <p:cNvPr id="40" name="AutoShape 42"/>
          <p:cNvSpPr>
            <a:spLocks noChangeArrowheads="1"/>
          </p:cNvSpPr>
          <p:nvPr/>
        </p:nvSpPr>
        <p:spPr bwMode="auto">
          <a:xfrm rot="5400000">
            <a:off x="4175944" y="5625256"/>
            <a:ext cx="359816" cy="431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 b="1"/>
          </a:p>
        </p:txBody>
      </p:sp>
      <p:sp>
        <p:nvSpPr>
          <p:cNvPr id="41" name="Text Box 44"/>
          <p:cNvSpPr txBox="1">
            <a:spLocks noChangeArrowheads="1"/>
          </p:cNvSpPr>
          <p:nvPr/>
        </p:nvSpPr>
        <p:spPr bwMode="auto">
          <a:xfrm>
            <a:off x="3995936" y="5750004"/>
            <a:ext cx="748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39700" dist="165100" dir="5400000" algn="t" rotWithShape="0">
              <a:prstClr val="black">
                <a:alpha val="45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de-DE" sz="66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2" name="AutoShape 45"/>
          <p:cNvSpPr>
            <a:spLocks noChangeArrowheads="1"/>
          </p:cNvSpPr>
          <p:nvPr/>
        </p:nvSpPr>
        <p:spPr bwMode="auto">
          <a:xfrm rot="5400000">
            <a:off x="6948140" y="5589364"/>
            <a:ext cx="432048" cy="431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 b="1" dirty="0"/>
          </a:p>
        </p:txBody>
      </p:sp>
      <p:sp>
        <p:nvSpPr>
          <p:cNvPr id="43" name="Text Box 46"/>
          <p:cNvSpPr txBox="1">
            <a:spLocks noChangeArrowheads="1"/>
          </p:cNvSpPr>
          <p:nvPr/>
        </p:nvSpPr>
        <p:spPr bwMode="auto">
          <a:xfrm>
            <a:off x="6804248" y="5750004"/>
            <a:ext cx="748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39700" dist="165100" dir="5400000" algn="t" rotWithShape="0">
              <a:prstClr val="black">
                <a:alpha val="45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de-DE" sz="66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1907704" y="332656"/>
            <a:ext cx="792088" cy="1569660"/>
          </a:xfrm>
          <a:prstGeom prst="rect">
            <a:avLst/>
          </a:prstGeom>
          <a:noFill/>
          <a:effectLst>
            <a:outerShdw blurRad="101600" dist="101600" dir="5400000" algn="ctr" rotWithShape="0">
              <a:srgbClr val="000000">
                <a:alpha val="51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de-AT" sz="9600" dirty="0">
                <a:solidFill>
                  <a:srgbClr val="66FF33"/>
                </a:solidFill>
              </a:rPr>
              <a:t>✓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5004048" y="404664"/>
            <a:ext cx="792088" cy="1569660"/>
          </a:xfrm>
          <a:prstGeom prst="rect">
            <a:avLst/>
          </a:prstGeom>
          <a:noFill/>
          <a:effectLst>
            <a:outerShdw blurRad="114300" dist="1524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AT" sz="9600" b="1" dirty="0">
                <a:solidFill>
                  <a:srgbClr val="66FF33"/>
                </a:solidFill>
              </a:rPr>
              <a:t>✓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2051720" y="2132856"/>
            <a:ext cx="792088" cy="1569660"/>
          </a:xfrm>
          <a:prstGeom prst="rect">
            <a:avLst/>
          </a:prstGeom>
          <a:noFill/>
          <a:effectLst>
            <a:outerShdw blurRad="139700" dist="165100" dir="5400000" algn="t" rotWithShape="0">
              <a:prstClr val="black">
                <a:alpha val="4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AT" sz="9600" b="1" dirty="0">
                <a:solidFill>
                  <a:srgbClr val="66FF33"/>
                </a:solidFill>
              </a:rPr>
              <a:t>✓</a:t>
            </a:r>
          </a:p>
        </p:txBody>
      </p:sp>
      <p:sp>
        <p:nvSpPr>
          <p:cNvPr id="52" name="Textfeld 51"/>
          <p:cNvSpPr txBox="1"/>
          <p:nvPr/>
        </p:nvSpPr>
        <p:spPr>
          <a:xfrm>
            <a:off x="5076056" y="2276872"/>
            <a:ext cx="792088" cy="1569660"/>
          </a:xfrm>
          <a:prstGeom prst="rect">
            <a:avLst/>
          </a:prstGeom>
          <a:noFill/>
          <a:effectLst>
            <a:outerShdw blurRad="139700" dist="165100" dir="5400000" algn="t" rotWithShape="0">
              <a:prstClr val="black">
                <a:alpha val="4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AT" sz="9600" b="1" dirty="0">
                <a:solidFill>
                  <a:srgbClr val="66FF33"/>
                </a:solidFill>
              </a:rPr>
              <a:t>✓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1979067" y="4078138"/>
            <a:ext cx="792088" cy="1569660"/>
          </a:xfrm>
          <a:prstGeom prst="rect">
            <a:avLst/>
          </a:prstGeom>
          <a:noFill/>
          <a:effectLst>
            <a:outerShdw blurRad="139700" dist="165100" dir="5400000" algn="t" rotWithShape="0">
              <a:prstClr val="black">
                <a:alpha val="4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AT" sz="9600" b="1" dirty="0">
                <a:solidFill>
                  <a:srgbClr val="66FF33"/>
                </a:solidFill>
              </a:rPr>
              <a:t>✓</a:t>
            </a:r>
          </a:p>
        </p:txBody>
      </p:sp>
      <p:sp>
        <p:nvSpPr>
          <p:cNvPr id="54" name="Textfeld 53"/>
          <p:cNvSpPr txBox="1"/>
          <p:nvPr/>
        </p:nvSpPr>
        <p:spPr>
          <a:xfrm>
            <a:off x="5076056" y="4437112"/>
            <a:ext cx="792088" cy="1569660"/>
          </a:xfrm>
          <a:prstGeom prst="rect">
            <a:avLst/>
          </a:prstGeom>
          <a:noFill/>
          <a:effectLst>
            <a:outerShdw blurRad="139700" dist="165100" dir="5400000" algn="t" rotWithShape="0">
              <a:prstClr val="black">
                <a:alpha val="4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AT" sz="9600" b="1" dirty="0">
                <a:solidFill>
                  <a:srgbClr val="66FF33"/>
                </a:solidFill>
              </a:rPr>
              <a:t>✓</a:t>
            </a:r>
          </a:p>
        </p:txBody>
      </p:sp>
      <p:sp>
        <p:nvSpPr>
          <p:cNvPr id="56" name="Textfeld 55"/>
          <p:cNvSpPr txBox="1"/>
          <p:nvPr/>
        </p:nvSpPr>
        <p:spPr>
          <a:xfrm>
            <a:off x="2483768" y="0"/>
            <a:ext cx="1082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b="1" dirty="0"/>
              <a:t>2.Säule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6660232" y="0"/>
            <a:ext cx="1082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b="1" dirty="0"/>
              <a:t>3.Säule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7668344" y="404664"/>
            <a:ext cx="792088" cy="1569660"/>
          </a:xfrm>
          <a:prstGeom prst="rect">
            <a:avLst/>
          </a:prstGeom>
          <a:noFill/>
          <a:effectLst>
            <a:outerShdw blurRad="139700" dist="165100" dir="5400000" algn="t" rotWithShape="0">
              <a:prstClr val="black">
                <a:alpha val="4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AT" sz="9600" b="1" dirty="0">
                <a:solidFill>
                  <a:srgbClr val="66FF33"/>
                </a:solidFill>
              </a:rPr>
              <a:t>✓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7668344" y="2492896"/>
            <a:ext cx="792088" cy="1569660"/>
          </a:xfrm>
          <a:prstGeom prst="rect">
            <a:avLst/>
          </a:prstGeom>
          <a:noFill/>
          <a:effectLst>
            <a:outerShdw blurRad="139700" dist="165100" dir="5400000" algn="t" rotWithShape="0">
              <a:prstClr val="black">
                <a:alpha val="4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AT" sz="9600" b="1" dirty="0">
                <a:solidFill>
                  <a:srgbClr val="66FF33"/>
                </a:solidFill>
              </a:rPr>
              <a:t>✓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7667699" y="4438178"/>
            <a:ext cx="792088" cy="1569660"/>
          </a:xfrm>
          <a:prstGeom prst="rect">
            <a:avLst/>
          </a:prstGeom>
          <a:noFill/>
          <a:effectLst>
            <a:outerShdw blurRad="139700" dist="165100" dir="5400000" algn="t" rotWithShape="0">
              <a:prstClr val="black">
                <a:alpha val="4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AT" sz="9600" b="1" dirty="0">
                <a:solidFill>
                  <a:srgbClr val="66FF33"/>
                </a:solidFill>
              </a:rPr>
              <a:t>✓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00"/>
                            </p:stCondLst>
                            <p:childTnLst>
                              <p:par>
                                <p:cTn id="19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46" grpId="0" animBg="1"/>
      <p:bldP spid="45" grpId="0" animBg="1"/>
      <p:bldP spid="3" grpId="0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21" grpId="0" animBg="1"/>
      <p:bldP spid="23" grpId="0" animBg="1"/>
      <p:bldP spid="25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40" grpId="0" animBg="1"/>
      <p:bldP spid="41" grpId="0"/>
      <p:bldP spid="42" grpId="0" animBg="1"/>
      <p:bldP spid="43" grpId="0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7" grpId="0"/>
      <p:bldP spid="44" grpId="0"/>
      <p:bldP spid="44" grpId="1"/>
      <p:bldP spid="47" grpId="0"/>
      <p:bldP spid="47" grpId="1"/>
      <p:bldP spid="48" grpId="0"/>
      <p:bldP spid="4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6"/>
          <p:cNvSpPr>
            <a:spLocks noGrp="1" noChangeArrowheads="1"/>
          </p:cNvSpPr>
          <p:nvPr>
            <p:ph type="title"/>
          </p:nvPr>
        </p:nvSpPr>
        <p:spPr>
          <a:xfrm>
            <a:off x="654121" y="343272"/>
            <a:ext cx="7855024" cy="591698"/>
          </a:xfrm>
          <a:solidFill>
            <a:srgbClr val="FF9933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 eaLnBrk="1" hangingPunct="1"/>
            <a:r>
              <a:rPr lang="de-AT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Anmeldeformular</a:t>
            </a:r>
            <a:endParaRPr lang="de-DE" sz="24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9460" name="Picture 5" descr="Brief logo 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8177" y="448621"/>
            <a:ext cx="203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263216"/>
            <a:ext cx="4053751" cy="58326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feld 2"/>
          <p:cNvSpPr txBox="1"/>
          <p:nvPr/>
        </p:nvSpPr>
        <p:spPr>
          <a:xfrm>
            <a:off x="5436096" y="6175920"/>
            <a:ext cx="1061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i="1" dirty="0"/>
              <a:t>Symbolbild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53459" y="2987321"/>
            <a:ext cx="413507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2800" b="1" dirty="0"/>
              <a:t>Anmeldung</a:t>
            </a:r>
            <a:r>
              <a:rPr lang="de-AT" sz="2800" dirty="0"/>
              <a:t>, </a:t>
            </a:r>
            <a:br>
              <a:rPr lang="de-AT" sz="2800" dirty="0"/>
            </a:br>
            <a:r>
              <a:rPr lang="de-AT" sz="2800" dirty="0"/>
              <a:t>wenn möglich </a:t>
            </a:r>
            <a:br>
              <a:rPr lang="de-AT" sz="2800" dirty="0"/>
            </a:br>
            <a:r>
              <a:rPr lang="de-AT" sz="2800" b="1" dirty="0"/>
              <a:t>vor Weihnachten </a:t>
            </a:r>
            <a:r>
              <a:rPr lang="de-AT" sz="2800" dirty="0"/>
              <a:t/>
            </a:r>
            <a:br>
              <a:rPr lang="de-AT" sz="2800" dirty="0"/>
            </a:br>
            <a:r>
              <a:rPr lang="de-AT" sz="2800" dirty="0"/>
              <a:t>beim KV, </a:t>
            </a:r>
          </a:p>
          <a:p>
            <a:pPr algn="r"/>
            <a:r>
              <a:rPr lang="de-AT" sz="2800" dirty="0"/>
              <a:t>allerspätestens </a:t>
            </a:r>
            <a:br>
              <a:rPr lang="de-AT" sz="2800" dirty="0"/>
            </a:br>
            <a:r>
              <a:rPr lang="de-AT" sz="2800" dirty="0"/>
              <a:t>in der 1. Woche nach den Weihnachtsferien!</a:t>
            </a:r>
          </a:p>
        </p:txBody>
      </p:sp>
    </p:spTree>
    <p:extLst>
      <p:ext uri="{BB962C8B-B14F-4D97-AF65-F5344CB8AC3E}">
        <p14:creationId xmlns:p14="http://schemas.microsoft.com/office/powerpoint/2010/main" val="3689523867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8D76D459-AB9F-9D14-44A1-F363B9AB79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38" r="20076" b="14794"/>
          <a:stretch/>
        </p:blipFill>
        <p:spPr>
          <a:xfrm>
            <a:off x="654120" y="1618183"/>
            <a:ext cx="7855023" cy="4928600"/>
          </a:xfrm>
          <a:prstGeom prst="rect">
            <a:avLst/>
          </a:prstGeom>
        </p:spPr>
      </p:pic>
      <p:sp>
        <p:nvSpPr>
          <p:cNvPr id="19459" name="Rectangle 6"/>
          <p:cNvSpPr>
            <a:spLocks noGrp="1" noChangeArrowheads="1"/>
          </p:cNvSpPr>
          <p:nvPr>
            <p:ph type="title"/>
          </p:nvPr>
        </p:nvSpPr>
        <p:spPr>
          <a:xfrm>
            <a:off x="654121" y="343272"/>
            <a:ext cx="7855024" cy="925488"/>
          </a:xfrm>
          <a:solidFill>
            <a:srgbClr val="FF9933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 eaLnBrk="1" hangingPunct="1"/>
            <a:r>
              <a:rPr lang="de-AT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VwA-Zeitleiste und SRP </a:t>
            </a:r>
            <a:r>
              <a:rPr lang="de-A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 der Homepage</a:t>
            </a:r>
            <a:endParaRPr lang="de-DE" sz="20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9460" name="Picture 5" descr="Brief logo kle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553970"/>
            <a:ext cx="203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feil nach rechts 5"/>
          <p:cNvSpPr/>
          <p:nvPr/>
        </p:nvSpPr>
        <p:spPr>
          <a:xfrm rot="2991692">
            <a:off x="2763911" y="1139028"/>
            <a:ext cx="1267928" cy="38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Pfeil nach rechts 8"/>
          <p:cNvSpPr/>
          <p:nvPr/>
        </p:nvSpPr>
        <p:spPr>
          <a:xfrm rot="2546105">
            <a:off x="4672714" y="1148257"/>
            <a:ext cx="1411248" cy="38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Pfeil nach rechts 6"/>
          <p:cNvSpPr/>
          <p:nvPr/>
        </p:nvSpPr>
        <p:spPr>
          <a:xfrm rot="9541780">
            <a:off x="1407927" y="2726665"/>
            <a:ext cx="4707346" cy="380362"/>
          </a:xfrm>
          <a:prstGeom prst="rightArrow">
            <a:avLst>
              <a:gd name="adj1" fmla="val 50000"/>
              <a:gd name="adj2" fmla="val 563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6062422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9" grpId="0" animBg="1"/>
      <p:bldP spid="9" grpId="1" animBg="1"/>
      <p:bldP spid="7" grpId="0" animBg="1"/>
      <p:bldP spid="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2771800" y="3717032"/>
            <a:ext cx="594432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de-DE" sz="4000" dirty="0">
                <a:solidFill>
                  <a:srgbClr val="FBB441"/>
                </a:solidFill>
              </a:rPr>
              <a:t>Wir wünschen viel Erfolg!</a:t>
            </a:r>
          </a:p>
          <a:p>
            <a:pPr algn="r"/>
            <a:endParaRPr lang="de-AT" sz="2000" b="1" dirty="0"/>
          </a:p>
        </p:txBody>
      </p:sp>
      <p:pic>
        <p:nvPicPr>
          <p:cNvPr id="23554" name="Picture 3" descr="fassade oran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4652963"/>
            <a:ext cx="8170862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4" descr="Picker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990600"/>
            <a:ext cx="19050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feld 1"/>
          <p:cNvSpPr txBox="1"/>
          <p:nvPr/>
        </p:nvSpPr>
        <p:spPr>
          <a:xfrm>
            <a:off x="1011283" y="5830888"/>
            <a:ext cx="7370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AT" dirty="0"/>
          </a:p>
          <a:p>
            <a:r>
              <a:rPr lang="de-DE" dirty="0"/>
              <a:t>Diese Präsentation ist auch auf der Homepage &gt; Infos, Formulare &amp; Links &gt; </a:t>
            </a:r>
            <a:r>
              <a:rPr lang="de-DE" dirty="0" err="1"/>
              <a:t>VwA</a:t>
            </a:r>
            <a:r>
              <a:rPr lang="de-DE" dirty="0"/>
              <a:t> und SRP</a:t>
            </a:r>
            <a:endParaRPr lang="de-AT" dirty="0"/>
          </a:p>
        </p:txBody>
      </p:sp>
    </p:spTree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873503" y="5105167"/>
            <a:ext cx="7488832" cy="792088"/>
          </a:xfrm>
          <a:prstGeom prst="rect">
            <a:avLst/>
          </a:prstGeom>
          <a:solidFill>
            <a:srgbClr val="D9EDE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826741" y="1753862"/>
            <a:ext cx="7453337" cy="2304256"/>
          </a:xfrm>
          <a:prstGeom prst="rect">
            <a:avLst/>
          </a:prstGeom>
          <a:solidFill>
            <a:srgbClr val="FEFECA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title"/>
          </p:nvPr>
        </p:nvSpPr>
        <p:spPr>
          <a:xfrm>
            <a:off x="323528" y="548680"/>
            <a:ext cx="8424863" cy="381000"/>
          </a:xfrm>
          <a:solidFill>
            <a:srgbClr val="FF9933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 eaLnBrk="1" hangingPunct="1"/>
            <a:r>
              <a:rPr lang="de-DE" sz="2000" dirty="0">
                <a:solidFill>
                  <a:schemeClr val="tx1"/>
                </a:solidFill>
                <a:latin typeface="Arial" charset="0"/>
              </a:rPr>
              <a:t>SRP	Standardisierte Reifeprüfung / </a:t>
            </a:r>
            <a:r>
              <a:rPr lang="de-DE" sz="2000" dirty="0" err="1">
                <a:solidFill>
                  <a:schemeClr val="tx1"/>
                </a:solidFill>
                <a:latin typeface="Arial" charset="0"/>
              </a:rPr>
              <a:t>Maturavariationen</a:t>
            </a:r>
            <a:endParaRPr lang="de-DE" sz="20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8436" name="Picture 4" descr="Brief logo 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6878" y="548680"/>
            <a:ext cx="203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hteck 20"/>
          <p:cNvSpPr/>
          <p:nvPr/>
        </p:nvSpPr>
        <p:spPr>
          <a:xfrm>
            <a:off x="1125531" y="1926937"/>
            <a:ext cx="69847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400" dirty="0"/>
              <a:t>Die Reifeprüfung ist modular und besteht aus</a:t>
            </a:r>
            <a:br>
              <a:rPr lang="de-AT" sz="2400" dirty="0"/>
            </a:br>
            <a:r>
              <a:rPr lang="de-AT" sz="2400" dirty="0"/>
              <a:t>3 Teilen (Säulen): </a:t>
            </a:r>
          </a:p>
          <a:p>
            <a:pPr lvl="1">
              <a:buFont typeface="Arial" pitchFamily="34" charset="0"/>
              <a:buChar char="•"/>
            </a:pPr>
            <a:r>
              <a:rPr lang="de-AT" sz="2400" dirty="0"/>
              <a:t>Vorwissenschaftliche Arbeit</a:t>
            </a:r>
          </a:p>
          <a:p>
            <a:pPr lvl="1">
              <a:buFont typeface="Arial" pitchFamily="34" charset="0"/>
              <a:buChar char="•"/>
            </a:pPr>
            <a:r>
              <a:rPr lang="de-AT" sz="2400" dirty="0"/>
              <a:t>Schriftliche Klausur</a:t>
            </a:r>
          </a:p>
          <a:p>
            <a:pPr lvl="1">
              <a:buFont typeface="Arial" pitchFamily="34" charset="0"/>
              <a:buChar char="•"/>
            </a:pPr>
            <a:r>
              <a:rPr lang="de-AT" sz="2400" dirty="0"/>
              <a:t>Mündliche </a:t>
            </a:r>
            <a:r>
              <a:rPr lang="de-AT" sz="2400" dirty="0" err="1"/>
              <a:t>Maturaprüfungen</a:t>
            </a:r>
            <a:endParaRPr lang="de-AT" sz="2400" dirty="0"/>
          </a:p>
          <a:p>
            <a:endParaRPr lang="de-AT" sz="2800" dirty="0"/>
          </a:p>
          <a:p>
            <a:endParaRPr lang="de-AT" sz="2800" dirty="0"/>
          </a:p>
          <a:p>
            <a:endParaRPr lang="de-AT" sz="2800" dirty="0"/>
          </a:p>
          <a:p>
            <a:r>
              <a:rPr lang="de-AT" sz="2400" dirty="0"/>
              <a:t>Jeder Teil kann unabhängig vom Ergebnis der anderen Teile abgelegt werden!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6083747" y="1556247"/>
            <a:ext cx="2448272" cy="648072"/>
          </a:xfrm>
          <a:prstGeom prst="rect">
            <a:avLst/>
          </a:prstGeom>
          <a:solidFill>
            <a:schemeClr val="accent3">
              <a:lumMod val="85000"/>
              <a:alpha val="34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3059409" y="1556247"/>
            <a:ext cx="2808313" cy="648072"/>
          </a:xfrm>
          <a:prstGeom prst="rect">
            <a:avLst/>
          </a:prstGeom>
          <a:solidFill>
            <a:schemeClr val="accent3">
              <a:lumMod val="85000"/>
              <a:alpha val="34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395113" y="1556247"/>
            <a:ext cx="2088233" cy="576064"/>
          </a:xfrm>
          <a:prstGeom prst="rect">
            <a:avLst/>
          </a:prstGeom>
          <a:solidFill>
            <a:schemeClr val="accent3">
              <a:lumMod val="85000"/>
              <a:alpha val="34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33" name="Rectangle 9"/>
          <p:cNvSpPr>
            <a:spLocks noChangeArrowheads="1"/>
          </p:cNvSpPr>
          <p:nvPr/>
        </p:nvSpPr>
        <p:spPr bwMode="auto">
          <a:xfrm>
            <a:off x="4427539" y="3933056"/>
            <a:ext cx="4104902" cy="2304256"/>
          </a:xfrm>
          <a:prstGeom prst="rect">
            <a:avLst/>
          </a:prstGeom>
          <a:solidFill>
            <a:srgbClr val="D9EDE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34" name="Rectangle 10"/>
          <p:cNvSpPr>
            <a:spLocks noChangeArrowheads="1"/>
          </p:cNvSpPr>
          <p:nvPr/>
        </p:nvSpPr>
        <p:spPr bwMode="auto">
          <a:xfrm>
            <a:off x="179512" y="3933056"/>
            <a:ext cx="3960813" cy="2305025"/>
          </a:xfrm>
          <a:prstGeom prst="rect">
            <a:avLst/>
          </a:prstGeom>
          <a:solidFill>
            <a:srgbClr val="FEFECA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title"/>
          </p:nvPr>
        </p:nvSpPr>
        <p:spPr>
          <a:xfrm>
            <a:off x="323528" y="548680"/>
            <a:ext cx="8424863" cy="381000"/>
          </a:xfrm>
          <a:solidFill>
            <a:srgbClr val="FF9933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 eaLnBrk="1" hangingPunct="1"/>
            <a:r>
              <a:rPr lang="de-DE" sz="2000" dirty="0">
                <a:solidFill>
                  <a:schemeClr val="tx1"/>
                </a:solidFill>
                <a:latin typeface="Arial" charset="0"/>
              </a:rPr>
              <a:t>SRP	Standardisierte Reifeprüfung / </a:t>
            </a:r>
            <a:r>
              <a:rPr lang="de-DE" sz="2000" dirty="0" err="1">
                <a:solidFill>
                  <a:schemeClr val="tx1"/>
                </a:solidFill>
                <a:latin typeface="Arial" charset="0"/>
              </a:rPr>
              <a:t>Maturavariationen</a:t>
            </a:r>
            <a:endParaRPr lang="de-DE" sz="20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8436" name="Picture 4" descr="Brief logo 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6878" y="548680"/>
            <a:ext cx="203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637" name="Group 2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253730"/>
              </p:ext>
            </p:extLst>
          </p:nvPr>
        </p:nvGraphicFramePr>
        <p:xfrm>
          <a:off x="6155903" y="2204318"/>
          <a:ext cx="2592388" cy="1087984"/>
        </p:xfrm>
        <a:graphic>
          <a:graphicData uri="http://schemas.openxmlformats.org/drawingml/2006/table">
            <a:tbl>
              <a:tblPr/>
              <a:tblGrid>
                <a:gridCol w="792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47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F1</a:t>
                      </a: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C4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F2</a:t>
                      </a:r>
                      <a:endParaRPr kumimoji="0" lang="de-A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E2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F3</a:t>
                      </a:r>
                      <a:endParaRPr kumimoji="0" lang="de-A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F8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F1</a:t>
                      </a:r>
                      <a:endParaRPr kumimoji="0" lang="de-A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9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F2</a:t>
                      </a:r>
                      <a:endParaRPr kumimoji="0" lang="de-A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FB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507" name="Text Box 837"/>
          <p:cNvSpPr txBox="1">
            <a:spLocks noChangeArrowheads="1"/>
          </p:cNvSpPr>
          <p:nvPr/>
        </p:nvSpPr>
        <p:spPr bwMode="auto">
          <a:xfrm>
            <a:off x="2987824" y="1700808"/>
            <a:ext cx="28921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dirty="0"/>
              <a:t>SCHRIFTLICH: 2.-16.5.</a:t>
            </a:r>
            <a:endParaRPr lang="de-AT" sz="2000" dirty="0"/>
          </a:p>
        </p:txBody>
      </p:sp>
      <p:sp>
        <p:nvSpPr>
          <p:cNvPr id="18508" name="Text Box 838"/>
          <p:cNvSpPr txBox="1">
            <a:spLocks noChangeArrowheads="1"/>
          </p:cNvSpPr>
          <p:nvPr/>
        </p:nvSpPr>
        <p:spPr bwMode="auto">
          <a:xfrm>
            <a:off x="251520" y="4005064"/>
            <a:ext cx="3954929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622300" algn="l"/>
              </a:tabLst>
            </a:pPr>
            <a:r>
              <a:rPr lang="de-DE" sz="1800" b="1" dirty="0"/>
              <a:t>VwA</a:t>
            </a:r>
            <a:r>
              <a:rPr lang="de-DE" sz="1800" dirty="0"/>
              <a:t>	Vorwissenschaftliche Arbeit</a:t>
            </a:r>
            <a:br>
              <a:rPr lang="de-DE" sz="1800" dirty="0"/>
            </a:br>
            <a:r>
              <a:rPr lang="de-DE" sz="1800" dirty="0"/>
              <a:t>	hochladen</a:t>
            </a:r>
            <a:endParaRPr lang="de-DE" sz="1600" i="1" dirty="0"/>
          </a:p>
          <a:p>
            <a:pPr>
              <a:tabLst>
                <a:tab pos="622300" algn="l"/>
              </a:tabLst>
            </a:pPr>
            <a:r>
              <a:rPr lang="de-DE" sz="1800" b="1" dirty="0"/>
              <a:t>P/D    </a:t>
            </a:r>
            <a:r>
              <a:rPr lang="de-DE" sz="1800" dirty="0"/>
              <a:t>Präsentation und Diskussion</a:t>
            </a:r>
          </a:p>
          <a:p>
            <a:pPr>
              <a:tabLst>
                <a:tab pos="622300" algn="l"/>
              </a:tabLst>
            </a:pPr>
            <a:r>
              <a:rPr lang="de-DE" sz="1800" b="1" dirty="0"/>
              <a:t>D</a:t>
            </a:r>
            <a:r>
              <a:rPr lang="de-DE" sz="1800" dirty="0"/>
              <a:t>	Deutsch (SRP)</a:t>
            </a:r>
          </a:p>
          <a:p>
            <a:pPr>
              <a:tabLst>
                <a:tab pos="622300" algn="l"/>
              </a:tabLst>
            </a:pPr>
            <a:r>
              <a:rPr lang="de-DE" sz="1800" b="1" dirty="0"/>
              <a:t>LF</a:t>
            </a:r>
            <a:r>
              <a:rPr lang="de-DE" sz="1800" dirty="0"/>
              <a:t>	Lebende Fremdsprache (SRP)</a:t>
            </a:r>
          </a:p>
          <a:p>
            <a:pPr>
              <a:tabLst>
                <a:tab pos="622300" algn="l"/>
              </a:tabLst>
            </a:pPr>
            <a:r>
              <a:rPr lang="de-DE" sz="1800" b="1" dirty="0"/>
              <a:t>M</a:t>
            </a:r>
            <a:r>
              <a:rPr lang="de-DE" sz="1800" dirty="0"/>
              <a:t>	Mathematik (SRP)</a:t>
            </a:r>
          </a:p>
          <a:p>
            <a:pPr>
              <a:tabLst>
                <a:tab pos="622300" algn="l"/>
              </a:tabLst>
            </a:pPr>
            <a:r>
              <a:rPr lang="de-DE" sz="1800" b="1" dirty="0"/>
              <a:t>SF</a:t>
            </a:r>
            <a:r>
              <a:rPr lang="de-DE" sz="1800" dirty="0"/>
              <a:t>	Schularbeitsfach</a:t>
            </a:r>
            <a:endParaRPr lang="de-AT" sz="1800" dirty="0"/>
          </a:p>
        </p:txBody>
      </p:sp>
      <p:sp>
        <p:nvSpPr>
          <p:cNvPr id="18509" name="Rectangle 839"/>
          <p:cNvSpPr>
            <a:spLocks noChangeArrowheads="1"/>
          </p:cNvSpPr>
          <p:nvPr/>
        </p:nvSpPr>
        <p:spPr bwMode="auto">
          <a:xfrm>
            <a:off x="6012160" y="1700262"/>
            <a:ext cx="26917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dirty="0"/>
              <a:t>MÜNDLICH: 10.-14.6.</a:t>
            </a:r>
            <a:endParaRPr lang="de-AT" sz="2000" dirty="0"/>
          </a:p>
        </p:txBody>
      </p:sp>
      <p:sp>
        <p:nvSpPr>
          <p:cNvPr id="18510" name="Text Box 1114"/>
          <p:cNvSpPr txBox="1">
            <a:spLocks noChangeArrowheads="1"/>
          </p:cNvSpPr>
          <p:nvPr/>
        </p:nvSpPr>
        <p:spPr bwMode="auto">
          <a:xfrm>
            <a:off x="4470213" y="4005064"/>
            <a:ext cx="3996952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lvl="0" indent="-533400">
              <a:tabLst>
                <a:tab pos="533400" algn="l"/>
              </a:tabLst>
            </a:pPr>
            <a:r>
              <a:rPr lang="de-DE" sz="1800" b="1" dirty="0">
                <a:solidFill>
                  <a:srgbClr val="000000"/>
                </a:solidFill>
              </a:rPr>
              <a:t>F1,2,3</a:t>
            </a:r>
            <a:r>
              <a:rPr lang="de-DE" sz="1800" dirty="0">
                <a:solidFill>
                  <a:srgbClr val="000000"/>
                </a:solidFill>
              </a:rPr>
              <a:t> 	</a:t>
            </a:r>
            <a:r>
              <a:rPr lang="de-DE" sz="1800" i="1" dirty="0">
                <a:solidFill>
                  <a:srgbClr val="000000"/>
                </a:solidFill>
              </a:rPr>
              <a:t>Fächer</a:t>
            </a:r>
            <a:endParaRPr lang="de-DE" sz="1800" dirty="0">
              <a:solidFill>
                <a:srgbClr val="000000"/>
              </a:solidFill>
            </a:endParaRPr>
          </a:p>
          <a:p>
            <a:pPr marL="990600" lvl="1" indent="-533400">
              <a:tabLst>
                <a:tab pos="533400" algn="l"/>
              </a:tabLst>
            </a:pPr>
            <a:endParaRPr lang="de-DE" sz="1800" dirty="0">
              <a:solidFill>
                <a:srgbClr val="000000"/>
              </a:solidFill>
            </a:endParaRPr>
          </a:p>
          <a:p>
            <a:pPr marL="990600" lvl="1" indent="-533400">
              <a:tabLst>
                <a:tab pos="533400" algn="l"/>
              </a:tabLst>
            </a:pPr>
            <a:r>
              <a:rPr lang="de-DE" sz="1800" dirty="0">
                <a:solidFill>
                  <a:srgbClr val="000000"/>
                </a:solidFill>
              </a:rPr>
              <a:t>3 Fächer:</a:t>
            </a:r>
          </a:p>
          <a:p>
            <a:pPr marL="876300" lvl="0" indent="-342900">
              <a:buAutoNum type="arabicPlain" startAt="15"/>
              <a:tabLst>
                <a:tab pos="533400" algn="l"/>
              </a:tabLst>
            </a:pPr>
            <a:r>
              <a:rPr lang="de-DE" sz="1600" dirty="0">
                <a:solidFill>
                  <a:srgbClr val="000000"/>
                </a:solidFill>
              </a:rPr>
              <a:t>Wochenstundenzahl/Oberstufe</a:t>
            </a:r>
          </a:p>
          <a:p>
            <a:pPr marL="876300" lvl="0" indent="-342900">
              <a:buAutoNum type="arabicPlain" startAt="15"/>
              <a:tabLst>
                <a:tab pos="533400" algn="l"/>
              </a:tabLst>
            </a:pPr>
            <a:endParaRPr lang="de-DE" sz="1800" dirty="0">
              <a:solidFill>
                <a:srgbClr val="000000"/>
              </a:solidFill>
            </a:endParaRPr>
          </a:p>
          <a:p>
            <a:pPr marL="990600" lvl="1" indent="-533400">
              <a:tabLst>
                <a:tab pos="533400" algn="l"/>
              </a:tabLst>
            </a:pPr>
            <a:r>
              <a:rPr lang="de-DE" sz="1800" dirty="0">
                <a:solidFill>
                  <a:srgbClr val="000000"/>
                </a:solidFill>
              </a:rPr>
              <a:t>2 Fächer</a:t>
            </a:r>
          </a:p>
          <a:p>
            <a:pPr marL="876300" lvl="0" indent="-342900">
              <a:buFontTx/>
              <a:buAutoNum type="arabicPlain" startAt="10"/>
              <a:tabLst>
                <a:tab pos="533400" algn="l"/>
              </a:tabLst>
            </a:pPr>
            <a:r>
              <a:rPr lang="de-DE" sz="1600" dirty="0">
                <a:solidFill>
                  <a:srgbClr val="000000"/>
                </a:solidFill>
              </a:rPr>
              <a:t>Wochenstundenzahl/Oberstufe</a:t>
            </a:r>
            <a:endParaRPr lang="de-DE" sz="1800" dirty="0"/>
          </a:p>
        </p:txBody>
      </p:sp>
      <p:graphicFrame>
        <p:nvGraphicFramePr>
          <p:cNvPr id="18712" name="Group 280"/>
          <p:cNvGraphicFramePr>
            <a:graphicFrameLocks noGrp="1"/>
          </p:cNvGraphicFramePr>
          <p:nvPr/>
        </p:nvGraphicFramePr>
        <p:xfrm>
          <a:off x="2915816" y="2204864"/>
          <a:ext cx="2943543" cy="1087438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9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de-A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F8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LF </a:t>
                      </a:r>
                      <a:endParaRPr kumimoji="0" lang="de-A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endParaRPr kumimoji="0" lang="de-A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D7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de-A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F8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LF</a:t>
                      </a:r>
                      <a:endParaRPr kumimoji="0" lang="de-A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endParaRPr kumimoji="0" lang="de-A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D7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SF</a:t>
                      </a:r>
                      <a:endParaRPr kumimoji="0" lang="de-A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7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711" name="Group 279"/>
          <p:cNvGraphicFramePr>
            <a:graphicFrameLocks noGrp="1"/>
          </p:cNvGraphicFramePr>
          <p:nvPr/>
        </p:nvGraphicFramePr>
        <p:xfrm>
          <a:off x="1259210" y="2132310"/>
          <a:ext cx="1258887" cy="1160463"/>
        </p:xfrm>
        <a:graphic>
          <a:graphicData uri="http://schemas.openxmlformats.org/drawingml/2006/table">
            <a:tbl>
              <a:tblPr/>
              <a:tblGrid>
                <a:gridCol w="1258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VwA</a:t>
                      </a: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P/D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VwA</a:t>
                      </a: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P/D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707" name="Group 275"/>
          <p:cNvGraphicFramePr>
            <a:graphicFrameLocks noGrp="1"/>
          </p:cNvGraphicFramePr>
          <p:nvPr/>
        </p:nvGraphicFramePr>
        <p:xfrm>
          <a:off x="394866" y="2131839"/>
          <a:ext cx="863600" cy="1160463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VwA</a:t>
                      </a:r>
                      <a:endParaRPr kumimoji="0" lang="de-A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3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VwA</a:t>
                      </a:r>
                      <a:endParaRPr kumimoji="0" lang="de-A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3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Rechteck 13"/>
          <p:cNvSpPr/>
          <p:nvPr/>
        </p:nvSpPr>
        <p:spPr>
          <a:xfrm>
            <a:off x="395114" y="1628254"/>
            <a:ext cx="8386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/>
              <a:t>-16.2.</a:t>
            </a:r>
            <a:endParaRPr lang="de-AT" sz="2000" dirty="0"/>
          </a:p>
        </p:txBody>
      </p:sp>
      <p:sp>
        <p:nvSpPr>
          <p:cNvPr id="19" name="Rechteck 18"/>
          <p:cNvSpPr/>
          <p:nvPr/>
        </p:nvSpPr>
        <p:spPr>
          <a:xfrm>
            <a:off x="1331640" y="1628800"/>
            <a:ext cx="11755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/>
              <a:t>11.-15.3.</a:t>
            </a:r>
            <a:endParaRPr lang="de-AT" sz="20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5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5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8433" grpId="0" animBg="1"/>
      <p:bldP spid="18507" grpId="0"/>
      <p:bldP spid="185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55576" y="3573016"/>
            <a:ext cx="7848872" cy="2442180"/>
          </a:xfrm>
          <a:prstGeom prst="rect">
            <a:avLst/>
          </a:prstGeom>
          <a:solidFill>
            <a:srgbClr val="FEFECA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9458" name="Rectangle 9"/>
          <p:cNvSpPr>
            <a:spLocks noChangeArrowheads="1"/>
          </p:cNvSpPr>
          <p:nvPr/>
        </p:nvSpPr>
        <p:spPr bwMode="auto">
          <a:xfrm>
            <a:off x="755576" y="1556792"/>
            <a:ext cx="7848600" cy="1728192"/>
          </a:xfrm>
          <a:prstGeom prst="rect">
            <a:avLst/>
          </a:prstGeom>
          <a:solidFill>
            <a:srgbClr val="D9EDE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title"/>
          </p:nvPr>
        </p:nvSpPr>
        <p:spPr>
          <a:xfrm>
            <a:off x="755576" y="685800"/>
            <a:ext cx="7855024" cy="381000"/>
          </a:xfrm>
          <a:solidFill>
            <a:srgbClr val="FF9933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 eaLnBrk="1" hangingPunct="1"/>
            <a:r>
              <a:rPr lang="de-DE" sz="2000" dirty="0" err="1">
                <a:solidFill>
                  <a:schemeClr val="tx1"/>
                </a:solidFill>
                <a:latin typeface="Arial" charset="0"/>
              </a:rPr>
              <a:t>Maturavorschriften</a:t>
            </a:r>
            <a:endParaRPr lang="de-DE" sz="20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9460" name="Picture 5" descr="Brief logo 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685800"/>
            <a:ext cx="203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899592" y="1700808"/>
            <a:ext cx="7632700" cy="417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7313">
              <a:tabLst>
                <a:tab pos="711200" algn="l"/>
                <a:tab pos="812800" algn="l"/>
              </a:tabLst>
            </a:pPr>
            <a:r>
              <a:rPr lang="de-AT" sz="2000" u="sng" dirty="0"/>
              <a:t>Schriftliche Klausur</a:t>
            </a:r>
          </a:p>
          <a:p>
            <a:pPr marL="87313">
              <a:spcBef>
                <a:spcPct val="25000"/>
              </a:spcBef>
              <a:tabLst>
                <a:tab pos="711200" algn="l"/>
                <a:tab pos="812800" algn="l"/>
              </a:tabLst>
            </a:pPr>
            <a:r>
              <a:rPr lang="de-AT" sz="2000" b="1" dirty="0"/>
              <a:t>D</a:t>
            </a:r>
            <a:r>
              <a:rPr lang="de-DE" sz="2000" dirty="0"/>
              <a:t>	</a:t>
            </a:r>
            <a:r>
              <a:rPr lang="de-AT" sz="2000" dirty="0"/>
              <a:t>Deutsch (SRP)</a:t>
            </a:r>
          </a:p>
          <a:p>
            <a:pPr marL="87313">
              <a:tabLst>
                <a:tab pos="711200" algn="l"/>
                <a:tab pos="812800" algn="l"/>
              </a:tabLst>
            </a:pPr>
            <a:r>
              <a:rPr lang="de-AT" sz="2000" b="1" dirty="0"/>
              <a:t>M</a:t>
            </a:r>
            <a:r>
              <a:rPr lang="de-DE" sz="2000" dirty="0"/>
              <a:t>	</a:t>
            </a:r>
            <a:r>
              <a:rPr lang="de-AT" sz="2000" dirty="0"/>
              <a:t>Mathematik (SRP)</a:t>
            </a:r>
          </a:p>
          <a:p>
            <a:pPr marL="87313">
              <a:tabLst>
                <a:tab pos="711200" algn="l"/>
                <a:tab pos="812800" algn="l"/>
              </a:tabLst>
            </a:pPr>
            <a:r>
              <a:rPr lang="de-AT" sz="2000" b="1" dirty="0"/>
              <a:t>LF</a:t>
            </a:r>
            <a:r>
              <a:rPr lang="de-DE" sz="2000" dirty="0"/>
              <a:t>	</a:t>
            </a:r>
            <a:r>
              <a:rPr lang="de-AT" sz="2000" dirty="0"/>
              <a:t>lebende Fremdsprache (SRP): E, </a:t>
            </a:r>
            <a:r>
              <a:rPr lang="de-AT" sz="2000" dirty="0" err="1"/>
              <a:t>Sp</a:t>
            </a:r>
            <a:r>
              <a:rPr lang="de-AT" sz="2000" dirty="0"/>
              <a:t>, F</a:t>
            </a:r>
          </a:p>
          <a:p>
            <a:pPr marL="87313">
              <a:tabLst>
                <a:tab pos="711200" algn="l"/>
                <a:tab pos="812800" algn="l"/>
              </a:tabLst>
            </a:pPr>
            <a:endParaRPr lang="de-AT" sz="2000" b="1" dirty="0"/>
          </a:p>
          <a:p>
            <a:pPr marL="87313">
              <a:tabLst>
                <a:tab pos="711200" algn="l"/>
                <a:tab pos="812800" algn="l"/>
              </a:tabLst>
            </a:pPr>
            <a:endParaRPr lang="de-AT" sz="2000" b="1" dirty="0"/>
          </a:p>
          <a:p>
            <a:pPr marL="87313">
              <a:tabLst>
                <a:tab pos="711200" algn="l"/>
                <a:tab pos="812800" algn="l"/>
              </a:tabLst>
            </a:pPr>
            <a:r>
              <a:rPr lang="de-AT" sz="2000" b="1" dirty="0"/>
              <a:t>SF</a:t>
            </a:r>
            <a:r>
              <a:rPr lang="de-DE" sz="2000" dirty="0"/>
              <a:t>	</a:t>
            </a:r>
            <a:r>
              <a:rPr lang="de-AT" sz="2000" dirty="0"/>
              <a:t>Schularbeits</a:t>
            </a:r>
            <a:r>
              <a:rPr lang="de-DE" sz="2000" dirty="0"/>
              <a:t>f</a:t>
            </a:r>
            <a:r>
              <a:rPr lang="de-AT" sz="2000" dirty="0"/>
              <a:t>ach</a:t>
            </a:r>
            <a:r>
              <a:rPr lang="de-DE" sz="2000" dirty="0"/>
              <a:t>:</a:t>
            </a:r>
            <a:endParaRPr lang="de-AT" sz="2000" dirty="0"/>
          </a:p>
          <a:p>
            <a:pPr marL="623888" lvl="1" indent="-166688">
              <a:buFontTx/>
              <a:buChar char="•"/>
              <a:tabLst>
                <a:tab pos="711200" algn="l"/>
                <a:tab pos="812800" algn="l"/>
              </a:tabLst>
            </a:pPr>
            <a:r>
              <a:rPr lang="de-AT" sz="2000" dirty="0"/>
              <a:t> eine weitere Fremdsprache </a:t>
            </a:r>
          </a:p>
          <a:p>
            <a:pPr marL="623888" lvl="1" indent="-166688">
              <a:tabLst>
                <a:tab pos="711200" algn="l"/>
                <a:tab pos="812800" algn="l"/>
              </a:tabLst>
            </a:pPr>
            <a:r>
              <a:rPr lang="de-AT" sz="2000" dirty="0"/>
              <a:t>		mindestens 6 </a:t>
            </a:r>
            <a:r>
              <a:rPr lang="de-AT" sz="2000" dirty="0" err="1"/>
              <a:t>JWStd</a:t>
            </a:r>
            <a:r>
              <a:rPr lang="de-AT" sz="2000" dirty="0"/>
              <a:t>., (L, F, </a:t>
            </a:r>
            <a:r>
              <a:rPr lang="de-AT" sz="2000" dirty="0" err="1"/>
              <a:t>Sp</a:t>
            </a:r>
            <a:r>
              <a:rPr lang="de-AT" sz="2000" dirty="0"/>
              <a:t> jeweils SRP)</a:t>
            </a:r>
          </a:p>
          <a:p>
            <a:pPr marL="623888" lvl="1" indent="-166688">
              <a:tabLst>
                <a:tab pos="711200" algn="l"/>
                <a:tab pos="812800" algn="l"/>
              </a:tabLst>
            </a:pPr>
            <a:r>
              <a:rPr lang="de-AT" sz="2000" dirty="0"/>
              <a:t>oder</a:t>
            </a:r>
          </a:p>
          <a:p>
            <a:pPr marL="623888" lvl="1" indent="-166688">
              <a:buFontTx/>
              <a:buChar char="•"/>
              <a:tabLst>
                <a:tab pos="711200" algn="l"/>
                <a:tab pos="812800" algn="l"/>
              </a:tabLst>
            </a:pPr>
            <a:r>
              <a:rPr lang="de-AT" sz="2000" dirty="0"/>
              <a:t>  im </a:t>
            </a:r>
            <a:r>
              <a:rPr lang="de-AT" sz="2000" dirty="0" err="1"/>
              <a:t>Rg</a:t>
            </a:r>
            <a:r>
              <a:rPr lang="de-AT" sz="2000" dirty="0"/>
              <a:t>:	DG, </a:t>
            </a:r>
            <a:r>
              <a:rPr lang="de-AT" sz="2000" dirty="0" err="1"/>
              <a:t>Bio</a:t>
            </a:r>
            <a:r>
              <a:rPr lang="de-AT" sz="2000" dirty="0"/>
              <a:t> (SF), </a:t>
            </a:r>
            <a:r>
              <a:rPr lang="de-AT" sz="2000" dirty="0" err="1"/>
              <a:t>Ph</a:t>
            </a:r>
            <a:r>
              <a:rPr lang="de-AT" sz="2000" dirty="0"/>
              <a:t> (SF)</a:t>
            </a:r>
          </a:p>
          <a:p>
            <a:pPr marL="623888" lvl="1" indent="-166688">
              <a:buFontTx/>
              <a:buChar char="•"/>
              <a:tabLst>
                <a:tab pos="711200" algn="l"/>
                <a:tab pos="812800" algn="l"/>
              </a:tabLst>
            </a:pPr>
            <a:r>
              <a:rPr lang="de-AT" sz="2000" dirty="0"/>
              <a:t>  im </a:t>
            </a:r>
            <a:r>
              <a:rPr lang="de-AT" sz="2000" dirty="0" err="1"/>
              <a:t>SRg</a:t>
            </a:r>
            <a:r>
              <a:rPr lang="de-AT" sz="2000" dirty="0"/>
              <a:t>:	Sportkunde (SF)</a:t>
            </a:r>
          </a:p>
          <a:p>
            <a:pPr marL="623888" lvl="1" indent="-166688">
              <a:buFontTx/>
              <a:buChar char="•"/>
              <a:tabLst>
                <a:tab pos="711200" algn="l"/>
                <a:tab pos="812800" algn="l"/>
              </a:tabLst>
            </a:pPr>
            <a:r>
              <a:rPr lang="de-AT" sz="2000" dirty="0"/>
              <a:t>  im </a:t>
            </a:r>
            <a:r>
              <a:rPr lang="de-AT" sz="2000" dirty="0" err="1"/>
              <a:t>InfRg</a:t>
            </a:r>
            <a:r>
              <a:rPr lang="de-AT" sz="2000" dirty="0"/>
              <a:t>:	</a:t>
            </a:r>
            <a:r>
              <a:rPr lang="de-AT" sz="2000" dirty="0" err="1"/>
              <a:t>Inf</a:t>
            </a:r>
            <a:r>
              <a:rPr lang="de-AT" sz="2000" dirty="0"/>
              <a:t> (SF)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4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4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4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4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8"/>
          <p:cNvSpPr>
            <a:spLocks noChangeArrowheads="1"/>
          </p:cNvSpPr>
          <p:nvPr/>
        </p:nvSpPr>
        <p:spPr bwMode="auto">
          <a:xfrm>
            <a:off x="684213" y="1196975"/>
            <a:ext cx="7843837" cy="2917564"/>
          </a:xfrm>
          <a:prstGeom prst="rect">
            <a:avLst/>
          </a:prstGeom>
          <a:solidFill>
            <a:srgbClr val="FEFECA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1506" name="Rectangle 7"/>
          <p:cNvSpPr>
            <a:spLocks noChangeArrowheads="1"/>
          </p:cNvSpPr>
          <p:nvPr/>
        </p:nvSpPr>
        <p:spPr bwMode="auto">
          <a:xfrm>
            <a:off x="683568" y="4287640"/>
            <a:ext cx="7850187" cy="2093688"/>
          </a:xfrm>
          <a:prstGeom prst="rect">
            <a:avLst/>
          </a:prstGeom>
          <a:solidFill>
            <a:srgbClr val="FEDEB8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381000"/>
          </a:xfrm>
          <a:solidFill>
            <a:srgbClr val="FF9933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 eaLnBrk="1" hangingPunct="1"/>
            <a:r>
              <a:rPr lang="de-DE" sz="2000">
                <a:solidFill>
                  <a:schemeClr val="tx1"/>
                </a:solidFill>
                <a:latin typeface="Arial" charset="0"/>
              </a:rPr>
              <a:t>Wahlmöglichkeiten bei der mündlichen Matura</a:t>
            </a:r>
          </a:p>
        </p:txBody>
      </p:sp>
      <p:pic>
        <p:nvPicPr>
          <p:cNvPr id="21508" name="Picture 4" descr="Brief logo 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533400"/>
            <a:ext cx="203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900113" y="1268413"/>
            <a:ext cx="73914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630238">
              <a:spcBef>
                <a:spcPct val="50000"/>
              </a:spcBef>
            </a:pPr>
            <a:r>
              <a:rPr lang="de-DE" sz="1800" dirty="0"/>
              <a:t>Jedes Unterrichtsfach (auch Wahlpflichtfach)  ist wählbar.</a:t>
            </a:r>
            <a:br>
              <a:rPr lang="de-DE" sz="1800" dirty="0"/>
            </a:br>
            <a:r>
              <a:rPr lang="de-DE" sz="1800" dirty="0"/>
              <a:t>In </a:t>
            </a:r>
            <a:r>
              <a:rPr lang="de-DE" sz="1800" b="1" dirty="0"/>
              <a:t>Pflicht- und Wahlpflichtfach desselben Gegenstands </a:t>
            </a:r>
            <a:r>
              <a:rPr lang="de-DE" sz="1800" dirty="0"/>
              <a:t>dürfen aber </a:t>
            </a:r>
            <a:r>
              <a:rPr lang="de-DE" sz="1800" b="1" dirty="0"/>
              <a:t>keine 2 Prüfungen </a:t>
            </a:r>
            <a:r>
              <a:rPr lang="de-DE" sz="1800" dirty="0"/>
              <a:t>abgelegt werden (nur kombiniert möglich).</a:t>
            </a:r>
            <a:br>
              <a:rPr lang="de-DE" sz="1800" dirty="0"/>
            </a:br>
            <a:r>
              <a:rPr lang="de-DE" sz="1800" dirty="0"/>
              <a:t>	</a:t>
            </a:r>
            <a:r>
              <a:rPr lang="de-DE" sz="1800" dirty="0" err="1"/>
              <a:t>Freifach</a:t>
            </a:r>
            <a:r>
              <a:rPr lang="de-DE" sz="1800" dirty="0"/>
              <a:t>, </a:t>
            </a:r>
            <a:r>
              <a:rPr lang="de-DE" sz="1800" dirty="0" err="1"/>
              <a:t>Überbucher</a:t>
            </a:r>
            <a:r>
              <a:rPr lang="de-DE" sz="1800" dirty="0"/>
              <a:t> NICHT </a:t>
            </a:r>
            <a:r>
              <a:rPr lang="de-DE" sz="1800" dirty="0" err="1"/>
              <a:t>maturabel</a:t>
            </a:r>
            <a:r>
              <a:rPr lang="de-DE" sz="1800" dirty="0"/>
              <a:t>!</a:t>
            </a:r>
          </a:p>
          <a:p>
            <a:pPr>
              <a:spcBef>
                <a:spcPct val="50000"/>
              </a:spcBef>
            </a:pPr>
            <a:r>
              <a:rPr lang="de-DE" sz="1800" dirty="0"/>
              <a:t>Muss mindestens bis zur vorletzten Schulstufe besucht worden sein, mindestens 4 </a:t>
            </a:r>
            <a:r>
              <a:rPr lang="de-DE" sz="1800" dirty="0" err="1"/>
              <a:t>JWStd</a:t>
            </a:r>
            <a:r>
              <a:rPr lang="de-DE" sz="1800" dirty="0"/>
              <a:t>.</a:t>
            </a:r>
            <a:endParaRPr lang="de-DE" sz="900" dirty="0"/>
          </a:p>
          <a:p>
            <a:pPr marL="714375">
              <a:spcBef>
                <a:spcPct val="50000"/>
              </a:spcBef>
            </a:pPr>
            <a:r>
              <a:rPr lang="de-DE" sz="1800" u="sng" dirty="0"/>
              <a:t>2 mündliche Prüfungen:</a:t>
            </a:r>
            <a:r>
              <a:rPr lang="de-DE" sz="1800" dirty="0"/>
              <a:t> mindestens 10 Jahreswochenstunden</a:t>
            </a:r>
            <a:endParaRPr lang="de-DE" sz="900" dirty="0"/>
          </a:p>
          <a:p>
            <a:pPr marL="714375">
              <a:spcBef>
                <a:spcPct val="50000"/>
              </a:spcBef>
            </a:pPr>
            <a:r>
              <a:rPr lang="de-DE" sz="1800" u="sng" dirty="0"/>
              <a:t>3 mündliche Prüfungen:</a:t>
            </a:r>
            <a:r>
              <a:rPr lang="de-DE" sz="1800" dirty="0"/>
              <a:t> mindestens 15 Jahreswochenstunden</a:t>
            </a:r>
          </a:p>
          <a:p>
            <a:pPr marL="714375">
              <a:spcBef>
                <a:spcPct val="50000"/>
              </a:spcBef>
            </a:pPr>
            <a:endParaRPr lang="de-DE" sz="1800" dirty="0"/>
          </a:p>
          <a:p>
            <a:pPr>
              <a:spcBef>
                <a:spcPct val="50000"/>
              </a:spcBef>
            </a:pPr>
            <a:r>
              <a:rPr lang="de-AT" sz="1800" dirty="0"/>
              <a:t>Ein lehrplanautonomer Schwerpunkt muss sich in der schriftlichen Klausur oder/und der mündlichen Prüfung abbilden.</a:t>
            </a:r>
          </a:p>
          <a:p>
            <a:pPr>
              <a:spcBef>
                <a:spcPct val="50000"/>
              </a:spcBef>
            </a:pPr>
            <a:r>
              <a:rPr lang="de-AT" sz="1800" dirty="0"/>
              <a:t>im </a:t>
            </a:r>
            <a:r>
              <a:rPr lang="de-AT" sz="1800" dirty="0" err="1"/>
              <a:t>InfRg</a:t>
            </a:r>
            <a:r>
              <a:rPr lang="de-AT" sz="1800" dirty="0"/>
              <a:t>:	</a:t>
            </a:r>
            <a:r>
              <a:rPr lang="de-AT" sz="1800" dirty="0" err="1"/>
              <a:t>Inf</a:t>
            </a:r>
            <a:r>
              <a:rPr lang="de-DE" sz="1800" dirty="0" err="1"/>
              <a:t>ormatik</a:t>
            </a:r>
            <a:endParaRPr lang="de-DE" sz="1800" dirty="0"/>
          </a:p>
          <a:p>
            <a:pPr>
              <a:spcBef>
                <a:spcPct val="50000"/>
              </a:spcBef>
            </a:pPr>
            <a:r>
              <a:rPr lang="de-DE" sz="1800" dirty="0"/>
              <a:t>Im </a:t>
            </a:r>
            <a:r>
              <a:rPr lang="de-DE" sz="1800" dirty="0" err="1"/>
              <a:t>SpRg</a:t>
            </a:r>
            <a:r>
              <a:rPr lang="de-DE" sz="1800" dirty="0"/>
              <a:t>: 	Sportkunde</a:t>
            </a:r>
            <a:endParaRPr lang="de-AT" sz="1800" dirty="0"/>
          </a:p>
          <a:p>
            <a:endParaRPr lang="de-AT" sz="18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11188" y="4581128"/>
            <a:ext cx="7994650" cy="1799163"/>
          </a:xfrm>
          <a:prstGeom prst="rect">
            <a:avLst/>
          </a:prstGeom>
          <a:solidFill>
            <a:srgbClr val="FEDEB8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611188" y="1125538"/>
            <a:ext cx="7993062" cy="1282799"/>
          </a:xfrm>
          <a:prstGeom prst="rect">
            <a:avLst/>
          </a:prstGeom>
          <a:solidFill>
            <a:srgbClr val="FEFECA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11188" y="2612095"/>
            <a:ext cx="7994650" cy="1776813"/>
          </a:xfrm>
          <a:prstGeom prst="rect">
            <a:avLst/>
          </a:prstGeom>
          <a:solidFill>
            <a:srgbClr val="D9EDE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532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381000"/>
            <a:ext cx="7921625" cy="381000"/>
          </a:xfrm>
          <a:solidFill>
            <a:srgbClr val="FF9933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 eaLnBrk="1" hangingPunct="1"/>
            <a:r>
              <a:rPr lang="de-AT" sz="2000">
                <a:solidFill>
                  <a:schemeClr val="tx1"/>
                </a:solidFill>
                <a:latin typeface="Arial" charset="0"/>
              </a:rPr>
              <a:t>Beispiele zur Wahlmöglichkeit</a:t>
            </a:r>
            <a:endParaRPr lang="de-DE" sz="20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2533" name="Picture 6" descr="Brief logo 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381000"/>
            <a:ext cx="203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827088" y="981075"/>
            <a:ext cx="7667625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381000" algn="l"/>
              </a:tabLst>
            </a:pPr>
            <a:endParaRPr lang="de-DE" b="1" dirty="0"/>
          </a:p>
          <a:p>
            <a:pPr>
              <a:tabLst>
                <a:tab pos="381000" algn="l"/>
              </a:tabLst>
            </a:pPr>
            <a:r>
              <a:rPr lang="de-DE" sz="2000" b="1" dirty="0"/>
              <a:t>H </a:t>
            </a:r>
            <a:r>
              <a:rPr lang="de-DE" sz="2000" dirty="0"/>
              <a:t>(7 </a:t>
            </a:r>
            <a:r>
              <a:rPr lang="de-DE" sz="2000" dirty="0" err="1"/>
              <a:t>JWStd</a:t>
            </a:r>
            <a:r>
              <a:rPr lang="de-DE" sz="2000" dirty="0"/>
              <a:t>) + </a:t>
            </a:r>
            <a:r>
              <a:rPr lang="de-DE" sz="2000" b="1" dirty="0"/>
              <a:t>PP </a:t>
            </a:r>
            <a:r>
              <a:rPr lang="de-DE" sz="2000" dirty="0"/>
              <a:t>(4 </a:t>
            </a:r>
            <a:r>
              <a:rPr lang="de-DE" sz="2000" dirty="0" err="1"/>
              <a:t>JWStd</a:t>
            </a:r>
            <a:r>
              <a:rPr lang="de-DE" sz="2000" dirty="0"/>
              <a:t>) = </a:t>
            </a:r>
            <a:r>
              <a:rPr lang="de-DE" sz="2000" b="1" dirty="0"/>
              <a:t>11</a:t>
            </a:r>
            <a:r>
              <a:rPr lang="de-DE" sz="2000" dirty="0"/>
              <a:t> </a:t>
            </a:r>
            <a:r>
              <a:rPr lang="de-DE" sz="2000" dirty="0" err="1"/>
              <a:t>JWStd</a:t>
            </a:r>
            <a:r>
              <a:rPr lang="de-DE" sz="2000" dirty="0"/>
              <a:t> </a:t>
            </a:r>
          </a:p>
          <a:p>
            <a:pPr>
              <a:tabLst>
                <a:tab pos="381000" algn="l"/>
              </a:tabLst>
            </a:pPr>
            <a:endParaRPr lang="de-DE" sz="2000" dirty="0"/>
          </a:p>
          <a:p>
            <a:pPr>
              <a:tabLst>
                <a:tab pos="381000" algn="l"/>
              </a:tabLst>
            </a:pPr>
            <a:r>
              <a:rPr lang="de-DE" sz="2000" b="1" dirty="0" err="1"/>
              <a:t>Gg</a:t>
            </a:r>
            <a:r>
              <a:rPr lang="de-DE" sz="2000" b="1" dirty="0"/>
              <a:t> </a:t>
            </a:r>
            <a:r>
              <a:rPr lang="de-DE" sz="2000" dirty="0"/>
              <a:t>(7 </a:t>
            </a:r>
            <a:r>
              <a:rPr lang="de-DE" sz="2000" dirty="0" err="1"/>
              <a:t>JWStd</a:t>
            </a:r>
            <a:r>
              <a:rPr lang="de-DE" sz="2000" dirty="0"/>
              <a:t>) + WPF </a:t>
            </a:r>
            <a:r>
              <a:rPr lang="de-DE" sz="2000" b="1" dirty="0" err="1"/>
              <a:t>Bio</a:t>
            </a:r>
            <a:r>
              <a:rPr lang="de-DE" sz="2000" b="1" baseline="-25000" dirty="0" err="1"/>
              <a:t>b</a:t>
            </a:r>
            <a:r>
              <a:rPr lang="de-DE" sz="2000" dirty="0"/>
              <a:t> (4 </a:t>
            </a:r>
            <a:r>
              <a:rPr lang="de-DE" sz="2000" dirty="0" err="1"/>
              <a:t>JWStd</a:t>
            </a:r>
            <a:r>
              <a:rPr lang="de-DE" sz="2000" dirty="0"/>
              <a:t>) = </a:t>
            </a:r>
            <a:r>
              <a:rPr lang="de-DE" sz="2000" b="1" dirty="0"/>
              <a:t>11</a:t>
            </a:r>
            <a:r>
              <a:rPr lang="de-DE" sz="2000" dirty="0"/>
              <a:t> </a:t>
            </a:r>
            <a:r>
              <a:rPr lang="de-DE" sz="2000" dirty="0" err="1"/>
              <a:t>JWStd</a:t>
            </a:r>
            <a:endParaRPr lang="de-DE" sz="2000" dirty="0"/>
          </a:p>
          <a:p>
            <a:pPr>
              <a:tabLst>
                <a:tab pos="381000" algn="l"/>
              </a:tabLst>
            </a:pPr>
            <a:endParaRPr lang="de-DE" sz="2000" dirty="0"/>
          </a:p>
          <a:p>
            <a:pPr>
              <a:tabLst>
                <a:tab pos="381000" algn="l"/>
              </a:tabLst>
            </a:pPr>
            <a:endParaRPr lang="de-DE" sz="2000" dirty="0"/>
          </a:p>
          <a:p>
            <a:pPr>
              <a:tabLst>
                <a:tab pos="381000" algn="l"/>
              </a:tabLst>
            </a:pPr>
            <a:r>
              <a:rPr lang="de-DE" sz="2000" b="1" dirty="0"/>
              <a:t>Bio</a:t>
            </a:r>
            <a:r>
              <a:rPr lang="de-DE" sz="2000" dirty="0"/>
              <a:t> </a:t>
            </a:r>
            <a:r>
              <a:rPr lang="de-DE" sz="2000" dirty="0" err="1"/>
              <a:t>SRg</a:t>
            </a:r>
            <a:r>
              <a:rPr lang="de-DE" sz="2000" dirty="0"/>
              <a:t> (6 </a:t>
            </a:r>
            <a:r>
              <a:rPr lang="de-DE" sz="2000" dirty="0" err="1"/>
              <a:t>JWStd</a:t>
            </a:r>
            <a:r>
              <a:rPr lang="de-DE" sz="2000" dirty="0"/>
              <a:t>) + </a:t>
            </a:r>
            <a:r>
              <a:rPr lang="de-DE" sz="2000" b="1" dirty="0" err="1"/>
              <a:t>Ch</a:t>
            </a:r>
            <a:r>
              <a:rPr lang="de-DE" sz="2000" b="1" dirty="0"/>
              <a:t> </a:t>
            </a:r>
            <a:r>
              <a:rPr lang="de-DE" sz="2000" dirty="0" err="1"/>
              <a:t>SRg</a:t>
            </a:r>
            <a:r>
              <a:rPr lang="de-DE" sz="2000" dirty="0"/>
              <a:t> (4 </a:t>
            </a:r>
            <a:r>
              <a:rPr lang="de-DE" sz="2000" dirty="0" err="1"/>
              <a:t>JWStd</a:t>
            </a:r>
            <a:r>
              <a:rPr lang="de-DE" sz="2000" dirty="0"/>
              <a:t>) + </a:t>
            </a:r>
            <a:r>
              <a:rPr lang="de-DE" sz="2000" b="1" dirty="0"/>
              <a:t>PP</a:t>
            </a:r>
            <a:r>
              <a:rPr lang="de-DE" sz="2000" dirty="0"/>
              <a:t>(4 </a:t>
            </a:r>
            <a:r>
              <a:rPr lang="de-DE" sz="2000" dirty="0" err="1"/>
              <a:t>JWStd</a:t>
            </a:r>
            <a:r>
              <a:rPr lang="de-DE" sz="2000" dirty="0"/>
              <a:t>) = </a:t>
            </a:r>
            <a:r>
              <a:rPr lang="de-DE" sz="2000" b="1" dirty="0"/>
              <a:t>14</a:t>
            </a:r>
            <a:r>
              <a:rPr lang="de-DE" sz="2000" dirty="0"/>
              <a:t> </a:t>
            </a:r>
            <a:r>
              <a:rPr lang="de-DE" sz="2000" dirty="0" err="1"/>
              <a:t>JWStd</a:t>
            </a:r>
            <a:r>
              <a:rPr lang="de-DE" sz="2000" dirty="0"/>
              <a:t> </a:t>
            </a:r>
            <a:r>
              <a:rPr lang="de-DE" sz="2000" b="1" dirty="0"/>
              <a:t>Nicht zulässig (mind. 15 </a:t>
            </a:r>
            <a:r>
              <a:rPr lang="de-DE" sz="2000" b="1" dirty="0" err="1"/>
              <a:t>JWStd</a:t>
            </a:r>
            <a:r>
              <a:rPr lang="de-DE" sz="2000" b="1" dirty="0"/>
              <a:t> nötig)!</a:t>
            </a:r>
          </a:p>
          <a:p>
            <a:pPr>
              <a:tabLst>
                <a:tab pos="381000" algn="l"/>
              </a:tabLst>
            </a:pPr>
            <a:endParaRPr lang="de-DE" sz="2000" dirty="0"/>
          </a:p>
          <a:p>
            <a:pPr>
              <a:tabLst>
                <a:tab pos="381000" algn="l"/>
              </a:tabLst>
            </a:pPr>
            <a:r>
              <a:rPr lang="de-DE" sz="2000" b="1" dirty="0"/>
              <a:t>Bio</a:t>
            </a:r>
            <a:r>
              <a:rPr lang="de-DE" sz="2000" dirty="0"/>
              <a:t> </a:t>
            </a:r>
            <a:r>
              <a:rPr lang="de-DE" sz="2000" dirty="0" err="1"/>
              <a:t>Gym</a:t>
            </a:r>
            <a:r>
              <a:rPr lang="de-DE" sz="2000" dirty="0"/>
              <a:t> (6 </a:t>
            </a:r>
            <a:r>
              <a:rPr lang="de-DE" sz="2000" dirty="0" err="1"/>
              <a:t>JWStd</a:t>
            </a:r>
            <a:r>
              <a:rPr lang="de-DE" sz="2000" dirty="0"/>
              <a:t>) + </a:t>
            </a:r>
            <a:r>
              <a:rPr lang="de-DE" sz="2000" b="1" dirty="0" err="1"/>
              <a:t>Ch</a:t>
            </a:r>
            <a:r>
              <a:rPr lang="de-DE" sz="2000" dirty="0"/>
              <a:t> </a:t>
            </a:r>
            <a:r>
              <a:rPr lang="de-DE" sz="2000" dirty="0" err="1"/>
              <a:t>SRg</a:t>
            </a:r>
            <a:r>
              <a:rPr lang="de-DE" sz="2000" dirty="0"/>
              <a:t> (4 </a:t>
            </a:r>
            <a:r>
              <a:rPr lang="de-DE" sz="2000" dirty="0" err="1"/>
              <a:t>JWStd</a:t>
            </a:r>
            <a:r>
              <a:rPr lang="de-DE" sz="2000" dirty="0"/>
              <a:t>) + </a:t>
            </a:r>
            <a:r>
              <a:rPr lang="de-DE" sz="2000" b="1" dirty="0" err="1"/>
              <a:t>PP+PP</a:t>
            </a:r>
            <a:r>
              <a:rPr lang="de-DE" sz="2000" b="1" baseline="-25000" dirty="0" err="1"/>
              <a:t>b</a:t>
            </a:r>
            <a:r>
              <a:rPr lang="de-DE" sz="2000" dirty="0"/>
              <a:t>(4+4 </a:t>
            </a:r>
            <a:r>
              <a:rPr lang="de-DE" sz="2000" dirty="0" err="1"/>
              <a:t>JWStd</a:t>
            </a:r>
            <a:r>
              <a:rPr lang="de-DE" sz="2000" dirty="0"/>
              <a:t>) = </a:t>
            </a:r>
          </a:p>
          <a:p>
            <a:pPr>
              <a:tabLst>
                <a:tab pos="381000" algn="l"/>
              </a:tabLst>
            </a:pPr>
            <a:r>
              <a:rPr lang="de-DE" sz="2000" b="1" dirty="0"/>
              <a:t>18</a:t>
            </a:r>
            <a:r>
              <a:rPr lang="de-DE" sz="2000" dirty="0"/>
              <a:t> </a:t>
            </a:r>
            <a:r>
              <a:rPr lang="de-DE" sz="2000" dirty="0" err="1"/>
              <a:t>JWStd</a:t>
            </a:r>
            <a:r>
              <a:rPr lang="de-DE" sz="2000" dirty="0"/>
              <a:t> (1 Prüfung in </a:t>
            </a:r>
            <a:r>
              <a:rPr lang="de-DE" sz="2000" dirty="0" err="1"/>
              <a:t>PP+PP</a:t>
            </a:r>
            <a:r>
              <a:rPr lang="de-DE" sz="2000" baseline="-25000" dirty="0" err="1"/>
              <a:t>b</a:t>
            </a:r>
            <a:r>
              <a:rPr lang="de-DE" sz="2000" dirty="0"/>
              <a:t> gemeinsam)</a:t>
            </a:r>
          </a:p>
          <a:p>
            <a:pPr>
              <a:tabLst>
                <a:tab pos="381000" algn="l"/>
              </a:tabLst>
            </a:pPr>
            <a:endParaRPr lang="de-DE" sz="2000" dirty="0"/>
          </a:p>
          <a:p>
            <a:pPr>
              <a:tabLst>
                <a:tab pos="381000" algn="l"/>
              </a:tabLst>
            </a:pPr>
            <a:endParaRPr lang="de-DE" sz="1000" b="1" dirty="0"/>
          </a:p>
          <a:p>
            <a:pPr>
              <a:tabLst>
                <a:tab pos="381000" algn="l"/>
              </a:tabLst>
            </a:pPr>
            <a:r>
              <a:rPr lang="de-DE" sz="2000" b="1" dirty="0"/>
              <a:t>H</a:t>
            </a:r>
            <a:r>
              <a:rPr lang="de-DE" sz="2000" dirty="0"/>
              <a:t> (7 </a:t>
            </a:r>
            <a:r>
              <a:rPr lang="de-DE" sz="2000" dirty="0" err="1"/>
              <a:t>JWStd</a:t>
            </a:r>
            <a:r>
              <a:rPr lang="de-DE" sz="2000" dirty="0"/>
              <a:t>) + </a:t>
            </a:r>
            <a:r>
              <a:rPr lang="de-DE" sz="2000" b="1" dirty="0"/>
              <a:t>PP</a:t>
            </a:r>
            <a:r>
              <a:rPr lang="de-DE" sz="2000" dirty="0"/>
              <a:t> (4 </a:t>
            </a:r>
            <a:r>
              <a:rPr lang="de-DE" sz="2000" dirty="0" err="1"/>
              <a:t>JWStd</a:t>
            </a:r>
            <a:r>
              <a:rPr lang="de-DE" sz="2000" dirty="0"/>
              <a:t>) + WPF </a:t>
            </a:r>
            <a:r>
              <a:rPr lang="de-DE" sz="2000" b="1" dirty="0" err="1"/>
              <a:t>PP</a:t>
            </a:r>
            <a:r>
              <a:rPr lang="de-DE" sz="2000" b="1" baseline="-25000" dirty="0" err="1"/>
              <a:t>b</a:t>
            </a:r>
            <a:r>
              <a:rPr lang="de-DE" sz="2000" dirty="0"/>
              <a:t> (4 </a:t>
            </a:r>
            <a:r>
              <a:rPr lang="de-DE" sz="2000" dirty="0" err="1"/>
              <a:t>JWStd</a:t>
            </a:r>
            <a:r>
              <a:rPr lang="de-DE" sz="2000" dirty="0"/>
              <a:t>) = </a:t>
            </a:r>
            <a:r>
              <a:rPr lang="de-DE" sz="2000" b="1" dirty="0"/>
              <a:t>15</a:t>
            </a:r>
            <a:r>
              <a:rPr lang="de-DE" sz="2000" dirty="0"/>
              <a:t> </a:t>
            </a:r>
            <a:r>
              <a:rPr lang="de-DE" sz="2000" dirty="0" err="1"/>
              <a:t>JWStd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b="1" dirty="0"/>
              <a:t>Nicht zulässig (PP als Pflicht- und WPF gewählt)!</a:t>
            </a:r>
          </a:p>
          <a:p>
            <a:pPr>
              <a:tabLst>
                <a:tab pos="381000" algn="l"/>
              </a:tabLst>
            </a:pPr>
            <a:endParaRPr lang="de-DE" sz="2000" dirty="0"/>
          </a:p>
          <a:p>
            <a:pPr>
              <a:tabLst>
                <a:tab pos="381000" algn="l"/>
              </a:tabLst>
            </a:pPr>
            <a:r>
              <a:rPr lang="de-DE" sz="2000" b="1" dirty="0"/>
              <a:t>H</a:t>
            </a:r>
            <a:r>
              <a:rPr lang="de-DE" sz="2000" dirty="0"/>
              <a:t> (7 </a:t>
            </a:r>
            <a:r>
              <a:rPr lang="de-DE" sz="2000" dirty="0" err="1"/>
              <a:t>JWStd</a:t>
            </a:r>
            <a:r>
              <a:rPr lang="de-DE" sz="2000" dirty="0"/>
              <a:t>) + </a:t>
            </a:r>
            <a:r>
              <a:rPr lang="de-DE" sz="2000" b="1" dirty="0" err="1"/>
              <a:t>Ch</a:t>
            </a:r>
            <a:r>
              <a:rPr lang="de-DE" sz="2000" dirty="0"/>
              <a:t> (4 </a:t>
            </a:r>
            <a:r>
              <a:rPr lang="de-DE" sz="2000" dirty="0" err="1"/>
              <a:t>JWStd</a:t>
            </a:r>
            <a:r>
              <a:rPr lang="de-DE" sz="2000" dirty="0"/>
              <a:t>) + </a:t>
            </a:r>
            <a:r>
              <a:rPr lang="de-DE" sz="2000" b="1" dirty="0"/>
              <a:t>BE </a:t>
            </a:r>
            <a:r>
              <a:rPr lang="de-DE" sz="2000" dirty="0"/>
              <a:t>(7 </a:t>
            </a:r>
            <a:r>
              <a:rPr lang="de-DE" sz="2000" dirty="0" err="1"/>
              <a:t>JWStd</a:t>
            </a:r>
            <a:r>
              <a:rPr lang="de-DE" sz="2000" dirty="0"/>
              <a:t>, wenn als alternativer Pflichtgegenstand gewählt) = </a:t>
            </a:r>
            <a:r>
              <a:rPr lang="de-DE" sz="2000" b="1" dirty="0"/>
              <a:t>18</a:t>
            </a:r>
            <a:r>
              <a:rPr lang="de-DE" sz="2000" dirty="0"/>
              <a:t> </a:t>
            </a:r>
            <a:r>
              <a:rPr lang="de-DE" sz="2000" dirty="0" err="1"/>
              <a:t>JWStd</a:t>
            </a:r>
            <a:endParaRPr lang="de-DE" sz="2000" dirty="0"/>
          </a:p>
        </p:txBody>
      </p:sp>
      <p:sp>
        <p:nvSpPr>
          <p:cNvPr id="8" name="Textfeld 7"/>
          <p:cNvSpPr txBox="1"/>
          <p:nvPr/>
        </p:nvSpPr>
        <p:spPr>
          <a:xfrm>
            <a:off x="7974666" y="1170664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7200" dirty="0">
                <a:solidFill>
                  <a:srgbClr val="00B050"/>
                </a:solidFill>
              </a:rPr>
              <a:t>✓</a:t>
            </a:r>
            <a:endParaRPr lang="de-AT" sz="7200" dirty="0"/>
          </a:p>
        </p:txBody>
      </p:sp>
      <p:sp>
        <p:nvSpPr>
          <p:cNvPr id="9" name="Textfeld 8"/>
          <p:cNvSpPr txBox="1"/>
          <p:nvPr/>
        </p:nvSpPr>
        <p:spPr>
          <a:xfrm>
            <a:off x="7977572" y="5367915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7200" dirty="0">
                <a:solidFill>
                  <a:srgbClr val="00B050"/>
                </a:solidFill>
              </a:rPr>
              <a:t>✓</a:t>
            </a:r>
            <a:endParaRPr lang="de-AT" sz="7200" dirty="0"/>
          </a:p>
        </p:txBody>
      </p:sp>
      <p:sp>
        <p:nvSpPr>
          <p:cNvPr id="10" name="Textfeld 9"/>
          <p:cNvSpPr txBox="1"/>
          <p:nvPr/>
        </p:nvSpPr>
        <p:spPr>
          <a:xfrm>
            <a:off x="8100194" y="4221088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7200" dirty="0">
                <a:solidFill>
                  <a:srgbClr val="C00000"/>
                </a:solidFill>
                <a:latin typeface="Arial Rounded MT Bold" pitchFamily="34" charset="0"/>
              </a:rPr>
              <a:t>x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7990657" y="3310052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7200" dirty="0">
                <a:solidFill>
                  <a:srgbClr val="00B050"/>
                </a:solidFill>
              </a:rPr>
              <a:t>✓</a:t>
            </a:r>
            <a:endParaRPr lang="de-AT" sz="72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0A0A91B-7ED1-8F18-C679-5C592542CDAC}"/>
              </a:ext>
            </a:extLst>
          </p:cNvPr>
          <p:cNvSpPr txBox="1"/>
          <p:nvPr/>
        </p:nvSpPr>
        <p:spPr>
          <a:xfrm>
            <a:off x="8096921" y="2216262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7200" dirty="0">
                <a:solidFill>
                  <a:srgbClr val="C00000"/>
                </a:solidFill>
                <a:latin typeface="Arial Rounded MT Bold" pitchFamily="34" charset="0"/>
              </a:rPr>
              <a:t>x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5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5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5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5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75317" y="4002430"/>
            <a:ext cx="8066534" cy="1154762"/>
          </a:xfrm>
          <a:prstGeom prst="rect">
            <a:avLst/>
          </a:prstGeom>
          <a:solidFill>
            <a:srgbClr val="D9EDE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430276" y="2131115"/>
            <a:ext cx="8208962" cy="1065021"/>
          </a:xfrm>
          <a:prstGeom prst="rect">
            <a:avLst/>
          </a:prstGeom>
          <a:solidFill>
            <a:srgbClr val="FEFECA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0484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8" y="381000"/>
            <a:ext cx="8208962" cy="381000"/>
          </a:xfrm>
          <a:solidFill>
            <a:srgbClr val="FF9933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 eaLnBrk="1" hangingPunct="1"/>
            <a:r>
              <a:rPr lang="de-AT" sz="2000">
                <a:solidFill>
                  <a:schemeClr val="tx1"/>
                </a:solidFill>
                <a:latin typeface="Arial" charset="0"/>
              </a:rPr>
              <a:t>Mündliche Prüfung</a:t>
            </a:r>
            <a:endParaRPr lang="de-DE" sz="20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0485" name="Picture 6" descr="Brief logo 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381000"/>
            <a:ext cx="203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612721" y="2204864"/>
            <a:ext cx="8064896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381000" algn="l"/>
              </a:tabLst>
            </a:pPr>
            <a:r>
              <a:rPr lang="de-DE" sz="1800" dirty="0"/>
              <a:t>Es gibt zu jedem Fach </a:t>
            </a:r>
            <a:r>
              <a:rPr lang="de-DE" sz="1800" b="1" dirty="0"/>
              <a:t>Themenpools</a:t>
            </a:r>
            <a:r>
              <a:rPr lang="de-DE" sz="1800" dirty="0"/>
              <a:t>:</a:t>
            </a:r>
          </a:p>
          <a:p>
            <a:pPr>
              <a:tabLst>
                <a:tab pos="381000" algn="l"/>
              </a:tabLst>
            </a:pPr>
            <a:r>
              <a:rPr lang="de-DE" sz="1800" dirty="0"/>
              <a:t>ihre Anzahl ist 2-3 mal der Wochenstundenzahl des Faches in der Oberstufe, aber maximal 18.</a:t>
            </a:r>
          </a:p>
          <a:p>
            <a:pPr>
              <a:tabLst>
                <a:tab pos="381000" algn="l"/>
              </a:tabLst>
            </a:pPr>
            <a:endParaRPr lang="de-DE" sz="800" dirty="0"/>
          </a:p>
        </p:txBody>
      </p:sp>
      <p:sp>
        <p:nvSpPr>
          <p:cNvPr id="8" name="Rechteck 7"/>
          <p:cNvSpPr/>
          <p:nvPr/>
        </p:nvSpPr>
        <p:spPr>
          <a:xfrm>
            <a:off x="601913" y="4063559"/>
            <a:ext cx="792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81000" algn="l"/>
              </a:tabLst>
            </a:pPr>
            <a:r>
              <a:rPr lang="de-DE" sz="1800" dirty="0"/>
              <a:t>Die Pools werden von der Fachgruppe beschlossen, im Poolformular eingetragen und den 8. Klassen im November verlautbart und im VwA-Kurs veröffentlicht.</a:t>
            </a:r>
          </a:p>
          <a:p>
            <a:pPr>
              <a:tabLst>
                <a:tab pos="381000" algn="l"/>
              </a:tabLst>
            </a:pPr>
            <a:endParaRPr lang="de-DE" sz="1800" dirty="0"/>
          </a:p>
          <a:p>
            <a:pPr>
              <a:tabLst>
                <a:tab pos="381000" algn="l"/>
              </a:tabLst>
            </a:pPr>
            <a:endParaRPr lang="de-DE" sz="18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95536" y="980728"/>
            <a:ext cx="8208912" cy="2952328"/>
          </a:xfrm>
          <a:prstGeom prst="rect">
            <a:avLst/>
          </a:prstGeom>
          <a:solidFill>
            <a:srgbClr val="FEDEB8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395536" y="4221088"/>
            <a:ext cx="8210550" cy="2232248"/>
          </a:xfrm>
          <a:prstGeom prst="rect">
            <a:avLst/>
          </a:prstGeom>
          <a:solidFill>
            <a:srgbClr val="D9EDE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0484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8" y="381000"/>
            <a:ext cx="8208962" cy="381000"/>
          </a:xfrm>
          <a:solidFill>
            <a:srgbClr val="FF9933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 eaLnBrk="1" hangingPunct="1"/>
            <a:r>
              <a:rPr lang="de-AT" sz="2000">
                <a:solidFill>
                  <a:schemeClr val="tx1"/>
                </a:solidFill>
                <a:latin typeface="Arial" charset="0"/>
              </a:rPr>
              <a:t>Mündliche Prüfung</a:t>
            </a:r>
            <a:endParaRPr lang="de-DE" sz="20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0485" name="Picture 6" descr="Brief logo 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381000"/>
            <a:ext cx="203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467544" y="4221088"/>
            <a:ext cx="8280400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381000" algn="l"/>
              </a:tabLst>
            </a:pPr>
            <a:r>
              <a:rPr lang="de-DE" sz="1800" b="1" dirty="0"/>
              <a:t>Praktische Abwicklung</a:t>
            </a:r>
            <a:endParaRPr lang="de-DE" sz="800" b="1" dirty="0"/>
          </a:p>
          <a:p>
            <a:pPr>
              <a:tabLst>
                <a:tab pos="381000" algn="l"/>
              </a:tabLst>
            </a:pPr>
            <a:r>
              <a:rPr lang="de-DE" sz="800" b="1" dirty="0"/>
              <a:t>	</a:t>
            </a:r>
            <a:endParaRPr lang="de-DE" sz="800" dirty="0"/>
          </a:p>
          <a:p>
            <a:pPr marL="1257300" lvl="2" indent="-342900">
              <a:buFont typeface="Times New Roman" pitchFamily="18" charset="0"/>
              <a:buAutoNum type="arabicPeriod"/>
              <a:tabLst>
                <a:tab pos="381000" algn="l"/>
              </a:tabLst>
            </a:pPr>
            <a:r>
              <a:rPr lang="de-DE" sz="1800" dirty="0"/>
              <a:t>Verdecktes Ziehen von 2 Kugeln aus dem </a:t>
            </a:r>
            <a:r>
              <a:rPr lang="de-DE" sz="1800" dirty="0" err="1"/>
              <a:t>Poolsack</a:t>
            </a:r>
            <a:r>
              <a:rPr lang="de-DE" sz="1800" dirty="0"/>
              <a:t>/Zuordnen der gezogenen Nummern zu den Themen</a:t>
            </a:r>
          </a:p>
          <a:p>
            <a:pPr marL="1257300" lvl="2" indent="-342900">
              <a:buFont typeface="Times New Roman" pitchFamily="18" charset="0"/>
              <a:buAutoNum type="arabicPeriod"/>
              <a:tabLst>
                <a:tab pos="381000" algn="l"/>
              </a:tabLst>
            </a:pPr>
            <a:r>
              <a:rPr lang="de-DE" sz="1800" dirty="0"/>
              <a:t>Wählen eines Bereiches</a:t>
            </a:r>
          </a:p>
          <a:p>
            <a:pPr marL="1257300" lvl="2" indent="-342900">
              <a:buFont typeface="Times New Roman" pitchFamily="18" charset="0"/>
              <a:buAutoNum type="arabicPeriod"/>
              <a:tabLst>
                <a:tab pos="381000" algn="l"/>
              </a:tabLst>
            </a:pPr>
            <a:r>
              <a:rPr lang="de-DE" sz="1800" dirty="0"/>
              <a:t>Eine Frage aus diesem Bereich wird von der </a:t>
            </a:r>
            <a:r>
              <a:rPr lang="de-DE" sz="1800" dirty="0" err="1"/>
              <a:t>LehrerIn</a:t>
            </a:r>
            <a:r>
              <a:rPr lang="de-DE" sz="1800" dirty="0"/>
              <a:t> gestellt</a:t>
            </a:r>
          </a:p>
          <a:p>
            <a:pPr marL="1257300" lvl="2" indent="-342900">
              <a:buFont typeface="Times New Roman" pitchFamily="18" charset="0"/>
              <a:buAutoNum type="arabicPeriod"/>
              <a:tabLst>
                <a:tab pos="381000" algn="l"/>
              </a:tabLst>
            </a:pPr>
            <a:r>
              <a:rPr lang="de-DE" sz="1800" dirty="0"/>
              <a:t>Mindestens 30 min Vorbereitung</a:t>
            </a:r>
          </a:p>
          <a:p>
            <a:pPr marL="1257300" lvl="2" indent="-342900">
              <a:buFont typeface="Times New Roman" pitchFamily="18" charset="0"/>
              <a:buAutoNum type="arabicPeriod"/>
              <a:tabLst>
                <a:tab pos="381000" algn="l"/>
              </a:tabLst>
            </a:pPr>
            <a:r>
              <a:rPr lang="de-DE" sz="1800" dirty="0"/>
              <a:t>10-20 min Prüfungszeit pro Frage!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119227"/>
            <a:ext cx="813690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 jeder Frage drei Kompetenzen: Reproduktion, Transfer, Reflexion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Kommission: </a:t>
            </a:r>
          </a:p>
          <a:p>
            <a:pPr lvl="1" eaLnBrk="0" hangingPunct="0">
              <a:buFont typeface="Arial" pitchFamily="34" charset="0"/>
              <a:buChar char="•"/>
            </a:pPr>
            <a:r>
              <a:rPr kumimoji="0" lang="de-AT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Direktor (1 Stimme)</a:t>
            </a:r>
          </a:p>
          <a:p>
            <a:pPr lvl="1" eaLnBrk="0" hangingPunct="0">
              <a:buFont typeface="Arial" pitchFamily="34" charset="0"/>
              <a:buChar char="•"/>
            </a:pPr>
            <a:r>
              <a:rPr kumimoji="0" lang="de-AT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Klassenvorstand (1 Stimme)</a:t>
            </a:r>
          </a:p>
          <a:p>
            <a:pPr lvl="1" eaLnBrk="0" hangingPunct="0">
              <a:buFont typeface="Arial" pitchFamily="34" charset="0"/>
              <a:buChar char="•"/>
            </a:pPr>
            <a:r>
              <a:rPr kumimoji="0" lang="de-AT" sz="1800" b="0" i="0" u="none" strike="noStrike" cap="none" normalizeH="0" baseline="0" dirty="0" err="1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PrüferIn</a:t>
            </a:r>
            <a:r>
              <a:rPr kumimoji="0" lang="de-AT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+ </a:t>
            </a:r>
            <a:r>
              <a:rPr kumimoji="0" lang="de-AT" sz="1800" b="0" i="0" u="none" strike="noStrike" cap="none" normalizeH="0" baseline="0" dirty="0" err="1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BeisitzerIn</a:t>
            </a:r>
            <a:r>
              <a:rPr kumimoji="0" lang="de-AT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(gemeinsam 1 Stimme)</a:t>
            </a:r>
          </a:p>
          <a:p>
            <a:pPr lvl="1" eaLnBrk="0" hangingPunct="0">
              <a:buFont typeface="Arial" pitchFamily="34" charset="0"/>
              <a:buChar char="•"/>
            </a:pPr>
            <a:endParaRPr kumimoji="0" lang="de-AT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AT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Bei zusammengesetzten Prüfungen (z.B.: PP und </a:t>
            </a:r>
            <a:r>
              <a:rPr lang="de-AT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PPb</a:t>
            </a:r>
            <a:r>
              <a:rPr lang="de-AT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) 2 </a:t>
            </a:r>
            <a:r>
              <a:rPr lang="de-AT" sz="1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PrüferInnen</a:t>
            </a:r>
            <a:r>
              <a:rPr lang="de-AT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, gewähltes Thema entscheidet, wer prüft!</a:t>
            </a:r>
            <a:endParaRPr kumimoji="0" lang="de-AT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4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323528" y="1052736"/>
            <a:ext cx="8208962" cy="1224136"/>
          </a:xfrm>
          <a:prstGeom prst="rect">
            <a:avLst/>
          </a:prstGeom>
          <a:solidFill>
            <a:srgbClr val="FEFECA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323528" y="2564904"/>
            <a:ext cx="8208912" cy="3312368"/>
          </a:xfrm>
          <a:prstGeom prst="rect">
            <a:avLst/>
          </a:prstGeom>
          <a:solidFill>
            <a:srgbClr val="D9EDE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0484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8" y="381000"/>
            <a:ext cx="8208962" cy="381000"/>
          </a:xfrm>
          <a:solidFill>
            <a:srgbClr val="FF9933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 eaLnBrk="1" hangingPunct="1"/>
            <a:r>
              <a:rPr lang="de-AT" sz="2000" dirty="0">
                <a:solidFill>
                  <a:schemeClr val="tx1"/>
                </a:solidFill>
                <a:latin typeface="Arial" charset="0"/>
              </a:rPr>
              <a:t>ABSCHLUSS DER 8. KLASSE</a:t>
            </a:r>
            <a:endParaRPr lang="de-DE" sz="20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0485" name="Picture 6" descr="Brief logo kl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381000"/>
            <a:ext cx="203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395536" y="836712"/>
            <a:ext cx="792088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381000" algn="l"/>
              </a:tabLst>
            </a:pPr>
            <a:endParaRPr lang="de-DE" b="1" dirty="0"/>
          </a:p>
          <a:p>
            <a:pPr>
              <a:tabLst>
                <a:tab pos="381000" algn="l"/>
              </a:tabLst>
            </a:pPr>
            <a:r>
              <a:rPr lang="de-DE" sz="1800" dirty="0"/>
              <a:t>17.4.2024 Notenkonferenz der 8. Klassen</a:t>
            </a:r>
          </a:p>
          <a:p>
            <a:pPr>
              <a:tabLst>
                <a:tab pos="381000" algn="l"/>
              </a:tabLst>
            </a:pPr>
            <a:endParaRPr lang="de-DE" sz="1800" dirty="0"/>
          </a:p>
          <a:p>
            <a:pPr>
              <a:tabLst>
                <a:tab pos="381000" algn="l"/>
              </a:tabLst>
            </a:pPr>
            <a:r>
              <a:rPr lang="de-DE" sz="1800" b="1" dirty="0"/>
              <a:t>Kein „Nicht genügend</a:t>
            </a:r>
            <a:r>
              <a:rPr lang="de-DE" sz="1800" dirty="0"/>
              <a:t>“</a:t>
            </a:r>
          </a:p>
          <a:p>
            <a:pPr>
              <a:tabLst>
                <a:tab pos="381000" algn="l"/>
              </a:tabLst>
            </a:pPr>
            <a:r>
              <a:rPr lang="de-DE" sz="1800" dirty="0"/>
              <a:t>Zulassung zur Klausur</a:t>
            </a:r>
          </a:p>
          <a:p>
            <a:pPr>
              <a:tabLst>
                <a:tab pos="381000" algn="l"/>
              </a:tabLst>
            </a:pPr>
            <a:endParaRPr lang="de-DE" sz="1800" dirty="0"/>
          </a:p>
          <a:p>
            <a:pPr>
              <a:tabLst>
                <a:tab pos="381000" algn="l"/>
              </a:tabLst>
            </a:pPr>
            <a:endParaRPr lang="de-DE" sz="1800" dirty="0"/>
          </a:p>
          <a:p>
            <a:pPr>
              <a:tabLst>
                <a:tab pos="381000" algn="l"/>
              </a:tabLst>
            </a:pPr>
            <a:r>
              <a:rPr lang="de-DE" sz="1800" b="1" dirty="0"/>
              <a:t>Ein „Nicht genügend“ </a:t>
            </a:r>
            <a:endParaRPr lang="de-DE" sz="1800" dirty="0"/>
          </a:p>
          <a:p>
            <a:pPr>
              <a:tabLst>
                <a:tab pos="381000" algn="l"/>
              </a:tabLst>
            </a:pPr>
            <a:r>
              <a:rPr lang="de-DE" sz="1800" i="1" u="sng" dirty="0"/>
              <a:t>Vorgezogenen Wiederholungsprüfung</a:t>
            </a:r>
            <a:r>
              <a:rPr lang="de-DE" sz="1800" u="sng" dirty="0"/>
              <a:t> </a:t>
            </a:r>
            <a:r>
              <a:rPr lang="de-DE" sz="1800" dirty="0"/>
              <a:t>(optional)</a:t>
            </a:r>
          </a:p>
          <a:p>
            <a:pPr marL="266700">
              <a:tabLst>
                <a:tab pos="381000" algn="l"/>
              </a:tabLst>
            </a:pPr>
            <a:r>
              <a:rPr lang="de-DE" sz="1800" dirty="0"/>
              <a:t>Bis Do, 18.04.2024: Anmeldung bei der Administratorin </a:t>
            </a:r>
          </a:p>
          <a:p>
            <a:pPr marL="266700">
              <a:tabLst>
                <a:tab pos="381000" algn="l"/>
              </a:tabLst>
            </a:pPr>
            <a:r>
              <a:rPr lang="de-DE" sz="1800" dirty="0"/>
              <a:t>	(formloses Schreiben mit Unterschrift der Erziehungsberechtigten)</a:t>
            </a:r>
          </a:p>
          <a:p>
            <a:pPr marL="266700">
              <a:tabLst>
                <a:tab pos="381000" algn="l"/>
              </a:tabLst>
            </a:pPr>
            <a:r>
              <a:rPr lang="de-DE" sz="1800" dirty="0"/>
              <a:t>22. und 23.4. 2024: vorgezogene Wiederholungsprüfung</a:t>
            </a:r>
          </a:p>
          <a:p>
            <a:pPr>
              <a:buFont typeface="Arial" pitchFamily="34" charset="0"/>
              <a:buChar char="•"/>
              <a:tabLst>
                <a:tab pos="381000" algn="l"/>
              </a:tabLst>
            </a:pPr>
            <a:r>
              <a:rPr lang="de-DE" sz="1800" dirty="0"/>
              <a:t>Bestanden &gt; Antritt zur Klausur beim Haupttermin möglich!</a:t>
            </a:r>
          </a:p>
          <a:p>
            <a:pPr>
              <a:buFont typeface="Arial" pitchFamily="34" charset="0"/>
              <a:buChar char="•"/>
              <a:tabLst>
                <a:tab pos="381000" algn="l"/>
              </a:tabLst>
            </a:pPr>
            <a:r>
              <a:rPr lang="de-DE" sz="1800" dirty="0"/>
              <a:t>Nicht bestanden &gt; Wiederholungsprüfung im Herbst:</a:t>
            </a:r>
          </a:p>
          <a:p>
            <a:pPr>
              <a:buFont typeface="Arial" pitchFamily="34" charset="0"/>
              <a:buChar char="•"/>
              <a:tabLst>
                <a:tab pos="381000" algn="l"/>
              </a:tabLst>
            </a:pPr>
            <a:endParaRPr lang="de-DE" sz="800" dirty="0"/>
          </a:p>
          <a:p>
            <a:pPr lvl="1">
              <a:tabLst>
                <a:tab pos="381000" algn="l"/>
              </a:tabLst>
            </a:pPr>
            <a:r>
              <a:rPr lang="de-DE" sz="1800" i="1" u="sng" dirty="0"/>
              <a:t>Wiederholungsprüfung </a:t>
            </a:r>
            <a:r>
              <a:rPr lang="de-DE" sz="1800" dirty="0"/>
              <a:t>im Herbst:</a:t>
            </a:r>
          </a:p>
          <a:p>
            <a:pPr lvl="1">
              <a:buFont typeface="Arial" pitchFamily="34" charset="0"/>
              <a:buChar char="•"/>
              <a:tabLst>
                <a:tab pos="381000" algn="l"/>
              </a:tabLst>
            </a:pPr>
            <a:r>
              <a:rPr lang="de-DE" sz="1800" dirty="0"/>
              <a:t>Bestanden &gt; Antritt zur Klausur im 1. Nebentermin</a:t>
            </a:r>
          </a:p>
          <a:p>
            <a:pPr lvl="1">
              <a:buFont typeface="Arial" pitchFamily="34" charset="0"/>
              <a:buChar char="•"/>
              <a:tabLst>
                <a:tab pos="381000" algn="l"/>
              </a:tabLst>
            </a:pPr>
            <a:r>
              <a:rPr lang="de-DE" sz="1800" dirty="0"/>
              <a:t>Nicht bestanden &gt; </a:t>
            </a:r>
            <a:r>
              <a:rPr lang="de-DE" sz="1800" dirty="0">
                <a:solidFill>
                  <a:srgbClr val="FF0000"/>
                </a:solidFill>
              </a:rPr>
              <a:t>Wiederholung der 8. Klasse</a:t>
            </a:r>
          </a:p>
          <a:p>
            <a:pPr lvl="1">
              <a:buFont typeface="Arial" pitchFamily="34" charset="0"/>
              <a:buChar char="•"/>
              <a:tabLst>
                <a:tab pos="381000" algn="l"/>
              </a:tabLst>
            </a:pPr>
            <a:endParaRPr lang="de-DE" sz="8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4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4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4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4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48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48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48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48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2DB9"/>
      </a:accent6>
      <a:hlink>
        <a:srgbClr val="000000"/>
      </a:hlink>
      <a:folHlink>
        <a:srgbClr val="4D4D4D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CC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99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FF99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00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000000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0000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932</Words>
  <Application>Microsoft Office PowerPoint</Application>
  <PresentationFormat>Bildschirmpräsentation (4:3)</PresentationFormat>
  <Paragraphs>224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Arial</vt:lpstr>
      <vt:lpstr>Arial Rounded MT Bold</vt:lpstr>
      <vt:lpstr>Calibri</vt:lpstr>
      <vt:lpstr>Times New Roman</vt:lpstr>
      <vt:lpstr>Standarddesign</vt:lpstr>
      <vt:lpstr>PowerPoint-Präsentation</vt:lpstr>
      <vt:lpstr>SRP Standardisierte Reifeprüfung / Maturavariationen</vt:lpstr>
      <vt:lpstr>SRP Standardisierte Reifeprüfung / Maturavariationen</vt:lpstr>
      <vt:lpstr>Maturavorschriften</vt:lpstr>
      <vt:lpstr>Wahlmöglichkeiten bei der mündlichen Matura</vt:lpstr>
      <vt:lpstr>Beispiele zur Wahlmöglichkeit</vt:lpstr>
      <vt:lpstr>Mündliche Prüfung</vt:lpstr>
      <vt:lpstr>Mündliche Prüfung</vt:lpstr>
      <vt:lpstr>ABSCHLUSS DER 8. KLASSE</vt:lpstr>
      <vt:lpstr>ABSCHLUSS DER 8. KLASSE</vt:lpstr>
      <vt:lpstr>Klausur </vt:lpstr>
      <vt:lpstr>PowerPoint-Präsentation</vt:lpstr>
      <vt:lpstr>Anmeldeformular</vt:lpstr>
      <vt:lpstr>VwA-Zeitleiste und SRP  auf der Homepage</vt:lpstr>
      <vt:lpstr>PowerPoint-Präsentation</vt:lpstr>
    </vt:vector>
  </TitlesOfParts>
  <Company>bgbrg14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Einteilung und Stundenanzahl</dc:title>
  <dc:creator>Gössinger</dc:creator>
  <cp:lastModifiedBy>WE</cp:lastModifiedBy>
  <cp:revision>180</cp:revision>
  <cp:lastPrinted>2018-11-06T06:48:03Z</cp:lastPrinted>
  <dcterms:created xsi:type="dcterms:W3CDTF">2005-11-26T16:00:21Z</dcterms:created>
  <dcterms:modified xsi:type="dcterms:W3CDTF">2023-11-21T08:15:16Z</dcterms:modified>
</cp:coreProperties>
</file>